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
  </p:handoutMasterIdLst>
  <p:sldIdLst>
    <p:sldId id="256" r:id="rId3"/>
    <p:sldId id="257" r:id="rId5"/>
    <p:sldId id="258" r:id="rId6"/>
    <p:sldId id="260" r:id="rId7"/>
    <p:sldId id="262" r:id="rId8"/>
    <p:sldId id="290" r:id="rId9"/>
    <p:sldId id="302" r:id="rId10"/>
    <p:sldId id="306" r:id="rId11"/>
    <p:sldId id="308" r:id="rId12"/>
    <p:sldId id="321" r:id="rId13"/>
    <p:sldId id="309" r:id="rId14"/>
    <p:sldId id="313" r:id="rId15"/>
    <p:sldId id="320" r:id="rId1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yf"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00000"/>
    <a:srgbClr val="E9E9F3"/>
    <a:srgbClr val="262686"/>
    <a:srgbClr val="B2B2B2"/>
    <a:srgbClr val="202020"/>
    <a:srgbClr val="323232"/>
    <a:srgbClr val="CC3300"/>
    <a:srgbClr val="CC0000"/>
    <a:srgbClr val="FF33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72"/>
        <p:guide pos="3784"/>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pic>
        <p:nvPicPr>
          <p:cNvPr id="7" name="图片 6" descr="iclr"/>
          <p:cNvPicPr>
            <a:picLocks noChangeAspect="1"/>
          </p:cNvPicPr>
          <p:nvPr userDrawn="1"/>
        </p:nvPicPr>
        <p:blipFill>
          <a:blip r:embed="rId2"/>
          <a:stretch>
            <a:fillRect/>
          </a:stretch>
        </p:blipFill>
        <p:spPr>
          <a:xfrm>
            <a:off x="0" y="0"/>
            <a:ext cx="1452880" cy="473075"/>
          </a:xfrm>
          <a:prstGeom prst="rect">
            <a:avLst/>
          </a:prstGeom>
        </p:spPr>
      </p:pic>
      <p:pic>
        <p:nvPicPr>
          <p:cNvPr id="8" name="图片 7" descr="iclr"/>
          <p:cNvPicPr>
            <a:picLocks noChangeAspect="1"/>
          </p:cNvPicPr>
          <p:nvPr userDrawn="1"/>
        </p:nvPicPr>
        <p:blipFill>
          <a:blip r:embed="rId2"/>
          <a:stretch>
            <a:fillRect/>
          </a:stretch>
        </p:blipFill>
        <p:spPr>
          <a:xfrm>
            <a:off x="0" y="0"/>
            <a:ext cx="1452880" cy="473075"/>
          </a:xfrm>
          <a:prstGeom prst="rect">
            <a:avLst/>
          </a:prstGeom>
        </p:spPr>
      </p:pic>
      <p:pic>
        <p:nvPicPr>
          <p:cNvPr id="9" name="图片 8" descr="iclr"/>
          <p:cNvPicPr>
            <a:picLocks noChangeAspect="1"/>
          </p:cNvPicPr>
          <p:nvPr userDrawn="1"/>
        </p:nvPicPr>
        <p:blipFill>
          <a:blip r:embed="rId2"/>
          <a:stretch>
            <a:fillRect/>
          </a:stretch>
        </p:blipFill>
        <p:spPr>
          <a:xfrm>
            <a:off x="0" y="0"/>
            <a:ext cx="1452880" cy="473075"/>
          </a:xfrm>
          <a:prstGeom prst="rect">
            <a:avLst/>
          </a:prstGeom>
        </p:spPr>
      </p:pic>
      <p:pic>
        <p:nvPicPr>
          <p:cNvPr id="10" name="图片 9" descr="iclr"/>
          <p:cNvPicPr>
            <a:picLocks noChangeAspect="1"/>
          </p:cNvPicPr>
          <p:nvPr userDrawn="1"/>
        </p:nvPicPr>
        <p:blipFill>
          <a:blip r:embed="rId2"/>
          <a:stretch>
            <a:fillRect/>
          </a:stretch>
        </p:blipFill>
        <p:spPr>
          <a:xfrm>
            <a:off x="0" y="0"/>
            <a:ext cx="1452880" cy="473075"/>
          </a:xfrm>
          <a:prstGeom prst="rect">
            <a:avLst/>
          </a:prstGeom>
        </p:spPr>
      </p:pic>
      <p:pic>
        <p:nvPicPr>
          <p:cNvPr id="11" name="图片 10" descr="iclr"/>
          <p:cNvPicPr>
            <a:picLocks noChangeAspect="1"/>
          </p:cNvPicPr>
          <p:nvPr userDrawn="1"/>
        </p:nvPicPr>
        <p:blipFill>
          <a:blip r:embed="rId2"/>
          <a:stretch>
            <a:fillRect/>
          </a:stretch>
        </p:blipFill>
        <p:spPr>
          <a:xfrm>
            <a:off x="0" y="0"/>
            <a:ext cx="1452880" cy="473075"/>
          </a:xfrm>
          <a:prstGeom prst="rect">
            <a:avLst/>
          </a:prstGeom>
        </p:spPr>
      </p:pic>
      <p:pic>
        <p:nvPicPr>
          <p:cNvPr id="12" name="图片 11" descr="iclr"/>
          <p:cNvPicPr>
            <a:picLocks noChangeAspect="1"/>
          </p:cNvPicPr>
          <p:nvPr userDrawn="1"/>
        </p:nvPicPr>
        <p:blipFill>
          <a:blip r:embed="rId2"/>
          <a:stretch>
            <a:fillRect/>
          </a:stretch>
        </p:blipFill>
        <p:spPr>
          <a:xfrm>
            <a:off x="0" y="0"/>
            <a:ext cx="1452880" cy="47307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2" name="图片 11" descr="iclr"/>
          <p:cNvPicPr>
            <a:picLocks noChangeAspect="1"/>
          </p:cNvPicPr>
          <p:nvPr userDrawn="1"/>
        </p:nvPicPr>
        <p:blipFill>
          <a:blip r:embed="rId2"/>
          <a:stretch>
            <a:fillRect/>
          </a:stretch>
        </p:blipFill>
        <p:spPr>
          <a:xfrm>
            <a:off x="0" y="0"/>
            <a:ext cx="1452880" cy="473075"/>
          </a:xfrm>
          <a:prstGeom prst="rect">
            <a:avLst/>
          </a:prstGeom>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12" name="图片 11" descr="iclr"/>
          <p:cNvPicPr>
            <a:picLocks noChangeAspect="1"/>
          </p:cNvPicPr>
          <p:nvPr userDrawn="1"/>
        </p:nvPicPr>
        <p:blipFill>
          <a:blip r:embed="rId2"/>
          <a:stretch>
            <a:fillRect/>
          </a:stretch>
        </p:blipFill>
        <p:spPr>
          <a:xfrm>
            <a:off x="0" y="0"/>
            <a:ext cx="1452880" cy="473075"/>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12" name="图片 11" descr="iclr"/>
          <p:cNvPicPr>
            <a:picLocks noChangeAspect="1"/>
          </p:cNvPicPr>
          <p:nvPr userDrawn="1"/>
        </p:nvPicPr>
        <p:blipFill>
          <a:blip r:embed="rId2"/>
          <a:stretch>
            <a:fillRect/>
          </a:stretch>
        </p:blipFill>
        <p:spPr>
          <a:xfrm>
            <a:off x="0" y="0"/>
            <a:ext cx="1452880" cy="473075"/>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12" name="图片 11" descr="iclr"/>
          <p:cNvPicPr>
            <a:picLocks noChangeAspect="1"/>
          </p:cNvPicPr>
          <p:nvPr userDrawn="1"/>
        </p:nvPicPr>
        <p:blipFill>
          <a:blip r:embed="rId2"/>
          <a:stretch>
            <a:fillRect/>
          </a:stretch>
        </p:blipFill>
        <p:spPr>
          <a:xfrm>
            <a:off x="0" y="0"/>
            <a:ext cx="1452880" cy="473075"/>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12" name="图片 11" descr="iclr"/>
          <p:cNvPicPr>
            <a:picLocks noChangeAspect="1"/>
          </p:cNvPicPr>
          <p:nvPr userDrawn="1"/>
        </p:nvPicPr>
        <p:blipFill>
          <a:blip r:embed="rId2"/>
          <a:stretch>
            <a:fillRect/>
          </a:stretch>
        </p:blipFill>
        <p:spPr>
          <a:xfrm>
            <a:off x="0" y="0"/>
            <a:ext cx="1452880" cy="473075"/>
          </a:xfrm>
          <a:prstGeom prst="rect">
            <a:avLst/>
          </a:prstGeom>
        </p:spPr>
      </p:pic>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12" name="图片 11" descr="iclr"/>
          <p:cNvPicPr>
            <a:picLocks noChangeAspect="1"/>
          </p:cNvPicPr>
          <p:nvPr userDrawn="1"/>
        </p:nvPicPr>
        <p:blipFill>
          <a:blip r:embed="rId2"/>
          <a:stretch>
            <a:fillRect/>
          </a:stretch>
        </p:blipFill>
        <p:spPr>
          <a:xfrm>
            <a:off x="0" y="0"/>
            <a:ext cx="1452880" cy="473075"/>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12" name="图片 11" descr="iclr"/>
          <p:cNvPicPr>
            <a:picLocks noChangeAspect="1"/>
          </p:cNvPicPr>
          <p:nvPr userDrawn="1"/>
        </p:nvPicPr>
        <p:blipFill>
          <a:blip r:embed="rId2"/>
          <a:stretch>
            <a:fillRect/>
          </a:stretch>
        </p:blipFill>
        <p:spPr>
          <a:xfrm>
            <a:off x="0" y="0"/>
            <a:ext cx="1452880" cy="473075"/>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pic>
        <p:nvPicPr>
          <p:cNvPr id="12" name="图片 11" descr="iclr"/>
          <p:cNvPicPr>
            <a:picLocks noChangeAspect="1"/>
          </p:cNvPicPr>
          <p:nvPr userDrawn="1"/>
        </p:nvPicPr>
        <p:blipFill>
          <a:blip r:embed="rId2"/>
          <a:stretch>
            <a:fillRect/>
          </a:stretch>
        </p:blipFill>
        <p:spPr>
          <a:xfrm>
            <a:off x="0" y="0"/>
            <a:ext cx="1452880" cy="473075"/>
          </a:xfrm>
          <a:prstGeom prst="rect">
            <a:avLst/>
          </a:prstGeom>
        </p:spPr>
      </p:pic>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12" name="图片 11" descr="iclr"/>
          <p:cNvPicPr>
            <a:picLocks noChangeAspect="1"/>
          </p:cNvPicPr>
          <p:nvPr userDrawn="1"/>
        </p:nvPicPr>
        <p:blipFill>
          <a:blip r:embed="rId2"/>
          <a:stretch>
            <a:fillRect/>
          </a:stretch>
        </p:blipFill>
        <p:spPr>
          <a:xfrm>
            <a:off x="0" y="0"/>
            <a:ext cx="1452880" cy="473075"/>
          </a:xfrm>
          <a:prstGeom prst="rect">
            <a:avLst/>
          </a:prstGeom>
        </p:spPr>
      </p:pic>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29690" y="10795"/>
            <a:ext cx="10862310" cy="683260"/>
          </a:xfrm>
        </p:spPr>
        <p:txBody>
          <a:bodyPr>
            <a:noAutofit/>
          </a:bodyPr>
          <a:lstStyle/>
          <a:p>
            <a:r>
              <a:rPr lang="zh-CN" altLang="en-US" sz="4000" b="1">
                <a:latin typeface="Times New Roman" panose="02020603050405020304" charset="0"/>
                <a:cs typeface="Times New Roman" panose="02020603050405020304" charset="0"/>
              </a:rPr>
              <a:t>Sound Adversarial Audio-Visual Navigation</a:t>
            </a:r>
            <a:endParaRPr lang="zh-CN" altLang="en-US" sz="4000" b="1">
              <a:latin typeface="Times New Roman" panose="02020603050405020304" charset="0"/>
              <a:cs typeface="Times New Roman" panose="02020603050405020304" charset="0"/>
            </a:endParaRPr>
          </a:p>
        </p:txBody>
      </p:sp>
      <p:sp>
        <p:nvSpPr>
          <p:cNvPr id="5" name="副标题 4"/>
          <p:cNvSpPr>
            <a:spLocks noGrp="1"/>
          </p:cNvSpPr>
          <p:nvPr>
            <p:ph type="subTitle" idx="1"/>
          </p:nvPr>
        </p:nvSpPr>
        <p:spPr>
          <a:xfrm>
            <a:off x="1270" y="706120"/>
            <a:ext cx="12190730" cy="1073150"/>
          </a:xfrm>
        </p:spPr>
        <p:txBody>
          <a:bodyPr/>
          <a:lstStyle/>
          <a:p>
            <a:r>
              <a:rPr lang="zh-CN" altLang="en-US" sz="2400"/>
              <a:t>Yinfeng Yu</a:t>
            </a:r>
            <a:r>
              <a:rPr lang="zh-CN" altLang="en-US" sz="2400" baseline="30000"/>
              <a:t>1,</a:t>
            </a:r>
            <a:r>
              <a:rPr lang="en-US" altLang="zh-CN" sz="2400" baseline="30000"/>
              <a:t>3</a:t>
            </a:r>
            <a:r>
              <a:rPr lang="zh-CN" altLang="en-US" sz="2400"/>
              <a:t>, Wenbing Huang</a:t>
            </a:r>
            <a:r>
              <a:rPr lang="en-US" altLang="zh-CN" sz="2400" baseline="30000"/>
              <a:t>2</a:t>
            </a:r>
            <a:r>
              <a:rPr lang="zh-CN" altLang="en-US" sz="2400"/>
              <a:t>, Fuchun Sun</a:t>
            </a:r>
            <a:r>
              <a:rPr lang="en-US" altLang="zh-CN" sz="2400" baseline="30000">
                <a:sym typeface="+mn-ea"/>
              </a:rPr>
              <a:t>*</a:t>
            </a:r>
            <a:r>
              <a:rPr lang="zh-CN" altLang="en-US" sz="2400" baseline="30000"/>
              <a:t>1</a:t>
            </a:r>
            <a:r>
              <a:rPr lang="zh-CN" altLang="en-US" sz="2400"/>
              <a:t>, </a:t>
            </a:r>
            <a:endParaRPr lang="zh-CN" altLang="en-US" sz="2400"/>
          </a:p>
          <a:p>
            <a:r>
              <a:rPr lang="zh-CN" altLang="en-US" sz="2400"/>
              <a:t>Changan Chen</a:t>
            </a:r>
            <a:r>
              <a:rPr lang="en-US" altLang="zh-CN" sz="2400" baseline="30000"/>
              <a:t>4</a:t>
            </a:r>
            <a:r>
              <a:rPr lang="zh-CN" altLang="en-US" sz="2400"/>
              <a:t>, Yikai Wang</a:t>
            </a:r>
            <a:r>
              <a:rPr lang="zh-CN" altLang="en-US" sz="2400" baseline="30000"/>
              <a:t>1</a:t>
            </a:r>
            <a:r>
              <a:rPr lang="en-US" altLang="zh-CN" sz="2400" baseline="30000"/>
              <a:t>,5</a:t>
            </a:r>
            <a:r>
              <a:rPr lang="zh-CN" altLang="en-US" sz="2400"/>
              <a:t>, Xiaohong Liu</a:t>
            </a:r>
            <a:r>
              <a:rPr lang="zh-CN" altLang="en-US" sz="2400" baseline="30000"/>
              <a:t>1</a:t>
            </a:r>
            <a:endParaRPr lang="zh-CN" altLang="en-US" sz="2400" baseline="30000"/>
          </a:p>
        </p:txBody>
      </p:sp>
      <p:sp>
        <p:nvSpPr>
          <p:cNvPr id="4" name="文本框 3"/>
          <p:cNvSpPr txBox="1"/>
          <p:nvPr/>
        </p:nvSpPr>
        <p:spPr>
          <a:xfrm>
            <a:off x="31115" y="1637030"/>
            <a:ext cx="12096750" cy="1753235"/>
          </a:xfrm>
          <a:prstGeom prst="rect">
            <a:avLst/>
          </a:prstGeom>
          <a:noFill/>
        </p:spPr>
        <p:txBody>
          <a:bodyPr wrap="square" rtlCol="0">
            <a:spAutoFit/>
          </a:bodyPr>
          <a:p>
            <a:pPr algn="ctr"/>
            <a:r>
              <a:rPr lang="zh-CN" altLang="en-US" baseline="30000"/>
              <a:t>1</a:t>
            </a:r>
            <a:r>
              <a:rPr lang="zh-CN" altLang="en-US"/>
              <a:t>Beijing National Research Center for Information Science and Technology</a:t>
            </a:r>
            <a:r>
              <a:rPr lang="en-US" altLang="zh-CN"/>
              <a:t> </a:t>
            </a:r>
            <a:r>
              <a:rPr lang="zh-CN" altLang="en-US"/>
              <a:t>(BNRist),</a:t>
            </a:r>
            <a:endParaRPr lang="zh-CN" altLang="en-US"/>
          </a:p>
          <a:p>
            <a:pPr algn="ctr"/>
            <a:r>
              <a:rPr lang="zh-CN" altLang="en-US"/>
              <a:t>State Key Lab on Intelligent Technology and Systems,</a:t>
            </a:r>
            <a:endParaRPr lang="zh-CN" altLang="en-US"/>
          </a:p>
          <a:p>
            <a:pPr algn="ctr"/>
            <a:r>
              <a:rPr lang="zh-CN" altLang="en-US"/>
              <a:t>Department of Computer Science and Technology, Tsinghua University</a:t>
            </a:r>
            <a:endParaRPr lang="zh-CN" altLang="en-US"/>
          </a:p>
          <a:p>
            <a:pPr algn="ctr"/>
            <a:r>
              <a:rPr lang="en-US" altLang="zh-CN" baseline="30000"/>
              <a:t>2</a:t>
            </a:r>
            <a:r>
              <a:rPr lang="zh-CN" altLang="en-US"/>
              <a:t>Institute for AI Industry Research (AIR), Tsinghua University</a:t>
            </a:r>
            <a:endParaRPr lang="zh-CN" altLang="en-US"/>
          </a:p>
          <a:p>
            <a:pPr algn="ctr"/>
            <a:r>
              <a:rPr lang="en-US" altLang="zh-CN" baseline="30000"/>
              <a:t>3</a:t>
            </a:r>
            <a:r>
              <a:rPr lang="zh-CN" altLang="en-US"/>
              <a:t>College of Information Science and Engineering, Xinjiang University</a:t>
            </a:r>
            <a:endParaRPr lang="zh-CN" altLang="en-US"/>
          </a:p>
          <a:p>
            <a:pPr algn="ctr"/>
            <a:r>
              <a:rPr lang="en-US" altLang="zh-CN" baseline="30000"/>
              <a:t>4</a:t>
            </a:r>
            <a:r>
              <a:rPr lang="zh-CN" altLang="en-US"/>
              <a:t>UT Austin</a:t>
            </a:r>
            <a:r>
              <a:rPr lang="en-US" altLang="zh-CN"/>
              <a:t>  </a:t>
            </a:r>
            <a:r>
              <a:rPr lang="en-US" altLang="zh-CN" baseline="30000"/>
              <a:t>5 </a:t>
            </a:r>
            <a:r>
              <a:rPr lang="en-US" altLang="zh-CN"/>
              <a:t>JD Explore Academy, JD.com</a:t>
            </a:r>
            <a:endParaRPr lang="en-US" altLang="zh-CN"/>
          </a:p>
        </p:txBody>
      </p:sp>
      <p:sp>
        <p:nvSpPr>
          <p:cNvPr id="7" name="灯片编号占位符 6"/>
          <p:cNvSpPr>
            <a:spLocks noGrp="1"/>
          </p:cNvSpPr>
          <p:nvPr>
            <p:ph type="sldNum" sz="quarter" idx="12"/>
          </p:nvPr>
        </p:nvSpPr>
        <p:spPr/>
        <p:txBody>
          <a:bodyPr/>
          <a:p>
            <a:fld id="{49AE70B2-8BF9-45C0-BB95-33D1B9D3A854}" type="slidenum">
              <a:rPr lang="zh-CN" altLang="en-US" smtClean="0"/>
            </a:fld>
            <a:endParaRPr lang="zh-CN" altLang="en-US"/>
          </a:p>
        </p:txBody>
      </p:sp>
      <p:sp>
        <p:nvSpPr>
          <p:cNvPr id="3" name="文本框 2"/>
          <p:cNvSpPr txBox="1"/>
          <p:nvPr/>
        </p:nvSpPr>
        <p:spPr>
          <a:xfrm>
            <a:off x="-2540" y="6550660"/>
            <a:ext cx="4354830" cy="306705"/>
          </a:xfrm>
          <a:prstGeom prst="rect">
            <a:avLst/>
          </a:prstGeom>
          <a:noFill/>
        </p:spPr>
        <p:txBody>
          <a:bodyPr wrap="square" rtlCol="0" anchor="t">
            <a:spAutoFit/>
          </a:bodyPr>
          <a:p>
            <a:r>
              <a:rPr lang="zh-CN" altLang="en-US" sz="1400"/>
              <a:t>∗Corresponding author: Fuchun Sun.</a:t>
            </a:r>
            <a:endParaRPr lang="zh-CN" altLang="en-US"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userDrawn="1"/>
        </p:nvSpPr>
        <p:spPr>
          <a:xfrm>
            <a:off x="28575" y="601980"/>
            <a:ext cx="12134850" cy="1509395"/>
          </a:xfrm>
          <a:prstGeom prst="rect">
            <a:avLst/>
          </a:prstGeom>
        </p:spPr>
        <p:txBody>
          <a:bodyPr wrap="square" rtlCol="0">
            <a:noAutofit/>
          </a:bodyPr>
          <a:p>
            <a:pPr indent="0" algn="l" defTabSz="2675255">
              <a:spcBef>
                <a:spcPct val="20000"/>
              </a:spcBef>
              <a:buClrTx/>
              <a:buSzTx/>
              <a:buNone/>
            </a:pPr>
            <a:r>
              <a:rPr lang="en-US" sz="4000">
                <a:solidFill>
                  <a:schemeClr val="tx1"/>
                </a:solidFill>
                <a:latin typeface="Times New Roman" panose="02020603050405020304" charset="0"/>
                <a:cs typeface="Times New Roman" panose="02020603050405020304" charset="0"/>
                <a:sym typeface="+mn-ea"/>
              </a:rPr>
              <a:t>Ablation study for </a:t>
            </a:r>
            <a:r>
              <a:rPr sz="4000">
                <a:latin typeface="Times New Roman" panose="02020603050405020304" charset="0"/>
                <a:cs typeface="Times New Roman" panose="02020603050405020304" charset="0"/>
                <a:sym typeface="+mn-ea"/>
              </a:rPr>
              <a:t>the attack policy regarding the position, sound volume, and sound category</a:t>
            </a:r>
            <a:r>
              <a:rPr lang="en-US" altLang="zh-CN" sz="4000" b="1">
                <a:solidFill>
                  <a:srgbClr val="000000"/>
                </a:solidFill>
                <a:latin typeface="Times New Roman" panose="02020603050405020304" charset="0"/>
                <a:cs typeface="Times New Roman" panose="02020603050405020304" charset="0"/>
              </a:rPr>
              <a:t> </a:t>
            </a:r>
            <a:endParaRPr lang="en-US" altLang="zh-CN" sz="2000" b="1">
              <a:solidFill>
                <a:srgbClr val="000000"/>
              </a:solidFill>
              <a:latin typeface="Times New Roman" panose="02020603050405020304" charset="0"/>
              <a:cs typeface="Times New Roman" panose="02020603050405020304" charset="0"/>
            </a:endParaRPr>
          </a:p>
        </p:txBody>
      </p:sp>
      <p:sp>
        <p:nvSpPr>
          <p:cNvPr id="2" name="文本框 1"/>
          <p:cNvSpPr txBox="1"/>
          <p:nvPr/>
        </p:nvSpPr>
        <p:spPr>
          <a:xfrm>
            <a:off x="148590" y="5701030"/>
            <a:ext cx="11759565" cy="460375"/>
          </a:xfrm>
          <a:prstGeom prst="rect">
            <a:avLst/>
          </a:prstGeom>
          <a:noFill/>
        </p:spPr>
        <p:txBody>
          <a:bodyPr wrap="square" rtlCol="0" anchor="t">
            <a:spAutoFit/>
          </a:bodyPr>
          <a:p>
            <a:r>
              <a:rPr sz="2400">
                <a:solidFill>
                  <a:schemeClr val="tx1"/>
                </a:solidFill>
                <a:latin typeface="Times New Roman" panose="02020603050405020304" charset="0"/>
                <a:cs typeface="Times New Roman" panose="02020603050405020304" charset="0"/>
              </a:rPr>
              <a:t>The performance of our method is better than AVN in all acoustically complex environments.</a:t>
            </a:r>
            <a:endParaRPr sz="2400">
              <a:solidFill>
                <a:schemeClr val="tx1"/>
              </a:solidFill>
              <a:latin typeface="Times New Roman" panose="02020603050405020304" charset="0"/>
              <a:cs typeface="Times New Roman" panose="02020603050405020304" charset="0"/>
            </a:endParaRPr>
          </a:p>
        </p:txBody>
      </p:sp>
      <p:pic>
        <p:nvPicPr>
          <p:cNvPr id="30" name="图片 29"/>
          <p:cNvPicPr>
            <a:picLocks noChangeAspect="1"/>
          </p:cNvPicPr>
          <p:nvPr/>
        </p:nvPicPr>
        <p:blipFill>
          <a:blip r:embed="rId1"/>
          <a:stretch>
            <a:fillRect/>
          </a:stretch>
        </p:blipFill>
        <p:spPr>
          <a:xfrm>
            <a:off x="4778375" y="2215515"/>
            <a:ext cx="2901950" cy="30143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userDrawn="1"/>
        </p:nvSpPr>
        <p:spPr>
          <a:xfrm>
            <a:off x="0" y="501650"/>
            <a:ext cx="12134850" cy="120840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Is the louder the sound attacker's volume, the better? </a:t>
            </a:r>
            <a:endParaRPr lang="en-US" altLang="zh-CN" sz="2000" b="1">
              <a:solidFill>
                <a:srgbClr val="000000"/>
              </a:solidFill>
              <a:latin typeface="Times New Roman" panose="02020603050405020304" charset="0"/>
              <a:cs typeface="Times New Roman" panose="02020603050405020304" charset="0"/>
            </a:endParaRPr>
          </a:p>
        </p:txBody>
      </p:sp>
      <p:pic>
        <p:nvPicPr>
          <p:cNvPr id="2" name="图片 1" descr="ablation2leftV2-cropped"/>
          <p:cNvPicPr>
            <a:picLocks noChangeAspect="1"/>
          </p:cNvPicPr>
          <p:nvPr/>
        </p:nvPicPr>
        <p:blipFill>
          <a:blip r:embed="rId1"/>
          <a:stretch>
            <a:fillRect/>
          </a:stretch>
        </p:blipFill>
        <p:spPr>
          <a:xfrm>
            <a:off x="3726815" y="1210945"/>
            <a:ext cx="4883785" cy="4245610"/>
          </a:xfrm>
          <a:prstGeom prst="rect">
            <a:avLst/>
          </a:prstGeom>
        </p:spPr>
      </p:pic>
      <p:sp>
        <p:nvSpPr>
          <p:cNvPr id="3" name="文本框 2"/>
          <p:cNvSpPr txBox="1"/>
          <p:nvPr/>
        </p:nvSpPr>
        <p:spPr>
          <a:xfrm>
            <a:off x="174625" y="5659120"/>
            <a:ext cx="11499215" cy="829945"/>
          </a:xfrm>
          <a:prstGeom prst="rect">
            <a:avLst/>
          </a:prstGeom>
          <a:noFill/>
        </p:spPr>
        <p:txBody>
          <a:bodyPr wrap="square" rtlCol="0" anchor="t">
            <a:spAutoFit/>
          </a:bodyPr>
          <a:p>
            <a:r>
              <a:rPr sz="2400">
                <a:latin typeface="Times New Roman" panose="02020603050405020304" charset="0"/>
                <a:cs typeface="Times New Roman" panose="02020603050405020304" charset="0"/>
              </a:rPr>
              <a:t>The relationship between the navigation capacity and the volume of the sound attacker is not straightforward. It depends on other factors, including the position and sound category. </a:t>
            </a:r>
            <a:endParaRPr sz="24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userDrawn="1"/>
        </p:nvSpPr>
        <p:spPr>
          <a:xfrm>
            <a:off x="10160" y="560070"/>
            <a:ext cx="12134850" cy="120840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Conclusion  </a:t>
            </a:r>
            <a:endParaRPr lang="en-US" altLang="zh-CN" sz="2000" b="1">
              <a:solidFill>
                <a:srgbClr val="000000"/>
              </a:solidFill>
              <a:latin typeface="Times New Roman" panose="02020603050405020304" charset="0"/>
              <a:cs typeface="Times New Roman" panose="02020603050405020304" charset="0"/>
            </a:endParaRPr>
          </a:p>
        </p:txBody>
      </p:sp>
      <p:sp>
        <p:nvSpPr>
          <p:cNvPr id="3" name="文本框 2"/>
          <p:cNvSpPr txBox="1"/>
          <p:nvPr/>
        </p:nvSpPr>
        <p:spPr>
          <a:xfrm>
            <a:off x="303530" y="1282700"/>
            <a:ext cx="11400155" cy="4523105"/>
          </a:xfrm>
          <a:prstGeom prst="rect">
            <a:avLst/>
          </a:prstGeom>
          <a:noFill/>
        </p:spPr>
        <p:txBody>
          <a:bodyPr wrap="square" rtlCol="0">
            <a:spAutoFit/>
          </a:bodyPr>
          <a:p>
            <a:pPr marL="285750" indent="-285750">
              <a:buFont typeface="Arial" panose="020B0604020202020204" pitchFamily="34" charset="0"/>
              <a:buChar char="•"/>
            </a:pPr>
            <a:r>
              <a:rPr sz="2400">
                <a:latin typeface="Times New Roman" panose="02020603050405020304" charset="0"/>
                <a:cs typeface="Times New Roman" panose="02020603050405020304" charset="0"/>
              </a:rPr>
              <a:t>This paper proposes a game where an agent competes with a sound attacker in an acoustical intervention environment. </a:t>
            </a:r>
            <a:endParaRPr sz="2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sz="2400">
                <a:latin typeface="Times New Roman" panose="02020603050405020304" charset="0"/>
                <a:cs typeface="Times New Roman" panose="02020603050405020304" charset="0"/>
              </a:rPr>
              <a:t>We have designed various games of different complexity levels by changing the attack policy regarding the position, sound volume, and sound category. </a:t>
            </a:r>
            <a:endParaRPr sz="2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sz="2400">
                <a:latin typeface="Times New Roman" panose="02020603050405020304" charset="0"/>
                <a:cs typeface="Times New Roman" panose="02020603050405020304" charset="0"/>
              </a:rPr>
              <a:t>Interestingly, we find that the policy of an agent trained in acoustically complex environments can still perform promisingly in acoustically simple settings, but not vice versa. </a:t>
            </a:r>
            <a:endParaRPr sz="2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sz="2400">
                <a:latin typeface="Times New Roman" panose="02020603050405020304" charset="0"/>
                <a:cs typeface="Times New Roman" panose="02020603050405020304" charset="0"/>
              </a:rPr>
              <a:t>We rationally model the gap between audiovisual navigation research and its practical application.</a:t>
            </a:r>
            <a:endParaRPr sz="2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sz="2400">
                <a:latin typeface="Times New Roman" panose="02020603050405020304" charset="0"/>
                <a:cs typeface="Times New Roman" panose="02020603050405020304" charset="0"/>
              </a:rPr>
              <a:t>A complete set of ablation studies is also carried out to verify the optimal choice of our model design and training algorithm. </a:t>
            </a:r>
            <a:endParaRPr sz="2400">
              <a:latin typeface="Times New Roman" panose="02020603050405020304" charset="0"/>
              <a:cs typeface="Times New Roman" panose="02020603050405020304" charset="0"/>
            </a:endParaRPr>
          </a:p>
          <a:p>
            <a:pPr indent="0">
              <a:buFont typeface="Arial" panose="020B0604020202020204" pitchFamily="34" charset="0"/>
              <a:buNone/>
            </a:pPr>
            <a:r>
              <a:rPr sz="2400">
                <a:latin typeface="Times New Roman" panose="02020603050405020304" charset="0"/>
                <a:cs typeface="Times New Roman" panose="02020603050405020304" charset="0"/>
              </a:rPr>
              <a:t>For more details, please refer to the original paper.</a:t>
            </a:r>
            <a:endParaRPr sz="2400">
              <a:latin typeface="Times New Roman" panose="02020603050405020304" charset="0"/>
              <a:cs typeface="Times New Roman" panose="02020603050405020304" charset="0"/>
            </a:endParaRPr>
          </a:p>
        </p:txBody>
      </p:sp>
      <p:sp>
        <p:nvSpPr>
          <p:cNvPr id="7" name="文本框 6"/>
          <p:cNvSpPr txBox="1"/>
          <p:nvPr/>
        </p:nvSpPr>
        <p:spPr>
          <a:xfrm>
            <a:off x="939165" y="5834380"/>
            <a:ext cx="309880" cy="521970"/>
          </a:xfrm>
          <a:prstGeom prst="rect">
            <a:avLst/>
          </a:prstGeom>
          <a:noFill/>
        </p:spPr>
        <p:txBody>
          <a:bodyPr wrap="none" rtlCol="0">
            <a:spAutoFit/>
          </a:bodyPr>
          <a:p>
            <a:endParaRPr lang="en-US" altLang="zh-CN" sz="28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29690" y="10795"/>
            <a:ext cx="10862310" cy="683260"/>
          </a:xfrm>
        </p:spPr>
        <p:txBody>
          <a:bodyPr>
            <a:noAutofit/>
          </a:bodyPr>
          <a:lstStyle/>
          <a:p>
            <a:r>
              <a:rPr lang="zh-CN" altLang="en-US" sz="4000" b="1">
                <a:latin typeface="Times New Roman" panose="02020603050405020304" charset="0"/>
                <a:cs typeface="Times New Roman" panose="02020603050405020304" charset="0"/>
              </a:rPr>
              <a:t>Sound Adversarial Audio-Visual Navigation</a:t>
            </a:r>
            <a:endParaRPr lang="zh-CN" altLang="en-US" sz="4000" b="1">
              <a:latin typeface="Times New Roman" panose="02020603050405020304" charset="0"/>
              <a:cs typeface="Times New Roman" panose="02020603050405020304" charset="0"/>
            </a:endParaRPr>
          </a:p>
        </p:txBody>
      </p:sp>
      <p:sp>
        <p:nvSpPr>
          <p:cNvPr id="5" name="副标题 4"/>
          <p:cNvSpPr>
            <a:spLocks noGrp="1"/>
          </p:cNvSpPr>
          <p:nvPr>
            <p:ph type="subTitle" idx="1"/>
          </p:nvPr>
        </p:nvSpPr>
        <p:spPr>
          <a:xfrm>
            <a:off x="1270" y="706120"/>
            <a:ext cx="12190730" cy="1073150"/>
          </a:xfrm>
        </p:spPr>
        <p:txBody>
          <a:bodyPr/>
          <a:lstStyle/>
          <a:p>
            <a:r>
              <a:rPr lang="zh-CN" altLang="en-US" sz="2400"/>
              <a:t>Yinfeng Yu</a:t>
            </a:r>
            <a:r>
              <a:rPr lang="zh-CN" altLang="en-US" sz="2400" baseline="30000"/>
              <a:t>1,</a:t>
            </a:r>
            <a:r>
              <a:rPr lang="en-US" altLang="zh-CN" sz="2400" baseline="30000"/>
              <a:t>3</a:t>
            </a:r>
            <a:r>
              <a:rPr lang="zh-CN" altLang="en-US" sz="2400"/>
              <a:t>, Wenbing Huang</a:t>
            </a:r>
            <a:r>
              <a:rPr lang="en-US" altLang="zh-CN" sz="2400" baseline="30000"/>
              <a:t>2</a:t>
            </a:r>
            <a:r>
              <a:rPr lang="zh-CN" altLang="en-US" sz="2400"/>
              <a:t>, Fuchun Sun</a:t>
            </a:r>
            <a:r>
              <a:rPr lang="en-US" altLang="zh-CN" sz="2400" baseline="30000">
                <a:sym typeface="+mn-ea"/>
              </a:rPr>
              <a:t>*</a:t>
            </a:r>
            <a:r>
              <a:rPr lang="zh-CN" altLang="en-US" sz="2400" baseline="30000"/>
              <a:t>1</a:t>
            </a:r>
            <a:r>
              <a:rPr lang="zh-CN" altLang="en-US" sz="2400"/>
              <a:t>, </a:t>
            </a:r>
            <a:endParaRPr lang="zh-CN" altLang="en-US" sz="2400"/>
          </a:p>
          <a:p>
            <a:r>
              <a:rPr lang="zh-CN" altLang="en-US" sz="2400"/>
              <a:t>Changan Chen</a:t>
            </a:r>
            <a:r>
              <a:rPr lang="en-US" altLang="zh-CN" sz="2400" baseline="30000"/>
              <a:t>4</a:t>
            </a:r>
            <a:r>
              <a:rPr lang="zh-CN" altLang="en-US" sz="2400"/>
              <a:t>, Yikai Wang</a:t>
            </a:r>
            <a:r>
              <a:rPr lang="zh-CN" altLang="en-US" sz="2400" baseline="30000"/>
              <a:t>1</a:t>
            </a:r>
            <a:r>
              <a:rPr lang="en-US" altLang="zh-CN" sz="2400" baseline="30000"/>
              <a:t>,5</a:t>
            </a:r>
            <a:r>
              <a:rPr lang="zh-CN" altLang="en-US" sz="2400"/>
              <a:t>, Xiaohong Liu</a:t>
            </a:r>
            <a:r>
              <a:rPr lang="zh-CN" altLang="en-US" sz="2400" baseline="30000"/>
              <a:t>1</a:t>
            </a:r>
            <a:endParaRPr lang="zh-CN" altLang="en-US" sz="2400" baseline="30000"/>
          </a:p>
        </p:txBody>
      </p:sp>
      <p:sp>
        <p:nvSpPr>
          <p:cNvPr id="7" name="灯片编号占位符 6"/>
          <p:cNvSpPr>
            <a:spLocks noGrp="1"/>
          </p:cNvSpPr>
          <p:nvPr>
            <p:ph type="sldNum" sz="quarter" idx="12"/>
          </p:nvPr>
        </p:nvSpPr>
        <p:spPr/>
        <p:txBody>
          <a:bodyPr/>
          <a:p>
            <a:fld id="{49AE70B2-8BF9-45C0-BB95-33D1B9D3A854}" type="slidenum">
              <a:rPr lang="zh-CN" altLang="en-US" smtClean="0"/>
            </a:fld>
            <a:endParaRPr lang="zh-CN" altLang="en-US"/>
          </a:p>
        </p:txBody>
      </p:sp>
      <p:sp>
        <p:nvSpPr>
          <p:cNvPr id="8" name="文本框 7"/>
          <p:cNvSpPr txBox="1"/>
          <p:nvPr/>
        </p:nvSpPr>
        <p:spPr>
          <a:xfrm>
            <a:off x="2893060" y="2268220"/>
            <a:ext cx="7288530" cy="368300"/>
          </a:xfrm>
          <a:prstGeom prst="rect">
            <a:avLst/>
          </a:prstGeom>
          <a:noFill/>
        </p:spPr>
        <p:txBody>
          <a:bodyPr wrap="square" rtlCol="0" anchor="t">
            <a:spAutoFit/>
          </a:bodyPr>
          <a:p>
            <a:r>
              <a:t>The project and code can be viewed at the following website:</a:t>
            </a:r>
          </a:p>
        </p:txBody>
      </p:sp>
      <p:sp>
        <p:nvSpPr>
          <p:cNvPr id="9" name="文本框 8"/>
          <p:cNvSpPr txBox="1"/>
          <p:nvPr/>
        </p:nvSpPr>
        <p:spPr>
          <a:xfrm>
            <a:off x="4196715" y="2636520"/>
            <a:ext cx="3187700" cy="368300"/>
          </a:xfrm>
          <a:prstGeom prst="rect">
            <a:avLst/>
          </a:prstGeom>
          <a:noFill/>
        </p:spPr>
        <p:txBody>
          <a:bodyPr wrap="square" rtlCol="0" anchor="t">
            <a:spAutoFit/>
          </a:bodyPr>
          <a:p>
            <a:r>
              <a:rPr lang="zh-CN" altLang="en-US">
                <a:solidFill>
                  <a:srgbClr val="0070C0"/>
                </a:solidFill>
              </a:rPr>
              <a:t>https://yyf17.github.io/SAAVN</a:t>
            </a:r>
            <a:endParaRPr lang="zh-CN" altLang="en-US">
              <a:solidFill>
                <a:srgbClr val="0070C0"/>
              </a:solidFill>
            </a:endParaRPr>
          </a:p>
        </p:txBody>
      </p:sp>
      <p:pic>
        <p:nvPicPr>
          <p:cNvPr id="11" name="图片 10" descr="saavn-v2"/>
          <p:cNvPicPr>
            <a:picLocks noChangeAspect="1"/>
          </p:cNvPicPr>
          <p:nvPr/>
        </p:nvPicPr>
        <p:blipFill>
          <a:blip r:embed="rId1"/>
          <a:stretch>
            <a:fillRect/>
          </a:stretch>
        </p:blipFill>
        <p:spPr>
          <a:xfrm>
            <a:off x="4145280" y="3084830"/>
            <a:ext cx="3636645" cy="36366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61160" y="0"/>
            <a:ext cx="10515600" cy="662940"/>
          </a:xfrm>
        </p:spPr>
        <p:txBody>
          <a:bodyPr>
            <a:noAutofit/>
          </a:bodyPr>
          <a:p>
            <a:r>
              <a:rPr lang="en-US" altLang="zh-CN" sz="4000">
                <a:latin typeface="Times New Roman" panose="02020603050405020304" charset="0"/>
                <a:cs typeface="Times New Roman" panose="02020603050405020304" charset="0"/>
              </a:rPr>
              <a:t>Motivation</a:t>
            </a:r>
            <a:endParaRPr lang="en-US" altLang="zh-CN" sz="4000">
              <a:latin typeface="Times New Roman" panose="02020603050405020304" charset="0"/>
              <a:cs typeface="Times New Roman" panose="02020603050405020304" charset="0"/>
            </a:endParaRPr>
          </a:p>
        </p:txBody>
      </p:sp>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
        <p:nvSpPr>
          <p:cNvPr id="8" name="文本框 7"/>
          <p:cNvSpPr txBox="1"/>
          <p:nvPr userDrawn="1"/>
        </p:nvSpPr>
        <p:spPr>
          <a:xfrm>
            <a:off x="212090" y="6356350"/>
            <a:ext cx="9206865" cy="378460"/>
          </a:xfrm>
          <a:prstGeom prst="rect">
            <a:avLst/>
          </a:prstGeom>
        </p:spPr>
        <p:txBody>
          <a:bodyPr wrap="square" rtlCol="0">
            <a:noAutofit/>
          </a:bodyPr>
          <a:p>
            <a:r>
              <a:rPr lang="en-US" altLang="zh-CN" sz="1200">
                <a:solidFill>
                  <a:srgbClr val="7F7F7F"/>
                </a:solidFill>
                <a:latin typeface="Arial" panose="020B0604020202020204" pitchFamily="34" charset="0"/>
                <a:ea typeface="Arial" panose="020B0604020202020204" pitchFamily="34" charset="0"/>
                <a:cs typeface="Arial" panose="020B0604020202020204" pitchFamily="34" charset="0"/>
              </a:rPr>
              <a:t>[1] </a:t>
            </a:r>
            <a:r>
              <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rPr>
              <a:t>C. Chen*, U. Jain*, et al., SoundSpaces: Audio-Visual Navigation in 3D Environments, ECCV 2020</a:t>
            </a:r>
            <a:endPar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endParaRPr>
          </a:p>
        </p:txBody>
      </p:sp>
      <p:sp>
        <p:nvSpPr>
          <p:cNvPr id="10" name="文本框 9"/>
          <p:cNvSpPr txBox="1"/>
          <p:nvPr userDrawn="1"/>
        </p:nvSpPr>
        <p:spPr>
          <a:xfrm>
            <a:off x="355600" y="918210"/>
            <a:ext cx="11798935" cy="829945"/>
          </a:xfrm>
          <a:prstGeom prst="rect">
            <a:avLst/>
          </a:prstGeom>
        </p:spPr>
        <p:txBody>
          <a:bodyPr wrap="square" rtlCol="0">
            <a:noAutofit/>
          </a:bodyPr>
          <a:p>
            <a:r>
              <a:rPr lang="en-US" altLang="zh-CN" sz="2400">
                <a:latin typeface="Times New Roman" panose="02020603050405020304" charset="0"/>
                <a:cs typeface="Times New Roman" panose="02020603050405020304" charset="0"/>
                <a:sym typeface="+mn-ea"/>
              </a:rPr>
              <a:t>So</a:t>
            </a:r>
            <a:r>
              <a:rPr lang="en-US" altLang="zh-CN" sz="2400">
                <a:solidFill>
                  <a:schemeClr val="tx1"/>
                </a:solidFill>
                <a:latin typeface="Times New Roman" panose="02020603050405020304" charset="0"/>
                <a:cs typeface="Times New Roman" panose="02020603050405020304" charset="0"/>
              </a:rPr>
              <a:t>undSpaces</a:t>
            </a:r>
            <a:r>
              <a:rPr lang="en-US" altLang="zh-CN" sz="2400" baseline="30000">
                <a:solidFill>
                  <a:schemeClr val="tx1"/>
                </a:solidFill>
                <a:latin typeface="Times New Roman" panose="02020603050405020304" charset="0"/>
                <a:cs typeface="Times New Roman" panose="02020603050405020304" charset="0"/>
              </a:rPr>
              <a:t>[1]</a:t>
            </a:r>
            <a:r>
              <a:rPr lang="en-US" altLang="zh-CN" sz="2400">
                <a:solidFill>
                  <a:schemeClr val="tx1"/>
                </a:solidFill>
                <a:latin typeface="Times New Roman" panose="02020603050405020304" charset="0"/>
                <a:cs typeface="Times New Roman" panose="02020603050405020304" charset="0"/>
              </a:rPr>
              <a:t> is focus on audio-visual navigation problem in the acoustically clean or simple environment.</a:t>
            </a:r>
            <a:endParaRPr lang="en-US" altLang="zh-CN" sz="2400">
              <a:solidFill>
                <a:schemeClr val="tx1"/>
              </a:solidFill>
              <a:latin typeface="Times New Roman" panose="02020603050405020304" charset="0"/>
              <a:cs typeface="Times New Roman" panose="02020603050405020304" charset="0"/>
            </a:endParaRPr>
          </a:p>
        </p:txBody>
      </p:sp>
      <p:sp>
        <p:nvSpPr>
          <p:cNvPr id="5" name="文本框 4"/>
          <p:cNvSpPr txBox="1"/>
          <p:nvPr userDrawn="1"/>
        </p:nvSpPr>
        <p:spPr>
          <a:xfrm>
            <a:off x="355600" y="2344420"/>
            <a:ext cx="11334750" cy="1976120"/>
          </a:xfrm>
          <a:prstGeom prst="rect">
            <a:avLst/>
          </a:prstGeom>
        </p:spPr>
        <p:txBody>
          <a:bodyPr wrap="square" rtlCol="0">
            <a:noAutofit/>
          </a:bodyPr>
          <a:p>
            <a:r>
              <a:rPr lang="en-US" altLang="zh-CN" sz="2400">
                <a:latin typeface="Times New Roman" panose="02020603050405020304" charset="0"/>
                <a:cs typeface="Times New Roman" panose="02020603050405020304" charset="0"/>
              </a:rPr>
              <a:t>However, there are many situations different from the setting of SoundSpaces, which there are some non-target moving sounding objects in the scene:</a:t>
            </a:r>
            <a:endParaRPr lang="en-US" altLang="zh-CN" sz="2400">
              <a:latin typeface="Times New Roman" panose="02020603050405020304" charset="0"/>
              <a:cs typeface="Times New Roman" panose="02020603050405020304" charset="0"/>
            </a:endParaRPr>
          </a:p>
          <a:p>
            <a:r>
              <a:rPr lang="en-US" altLang="zh-CN" sz="2400">
                <a:solidFill>
                  <a:schemeClr val="bg1">
                    <a:lumMod val="65000"/>
                  </a:schemeClr>
                </a:solidFill>
                <a:latin typeface="Times New Roman" panose="02020603050405020304" charset="0"/>
                <a:cs typeface="Times New Roman" panose="02020603050405020304" charset="0"/>
              </a:rPr>
              <a:t>For example, a kettle in the kitchen beeps to tell the robot that the water is boiling, and the robot in the living room needs to navigate to the kitchen and turnoff the stove; while in the living room, two children are playing a game, chuckling loudly from time to time.</a:t>
            </a:r>
            <a:endParaRPr lang="en-US" altLang="zh-CN" sz="2400">
              <a:solidFill>
                <a:schemeClr val="bg1">
                  <a:lumMod val="65000"/>
                </a:schemeClr>
              </a:solidFill>
              <a:latin typeface="Times New Roman" panose="02020603050405020304" charset="0"/>
              <a:cs typeface="Times New Roman" panose="02020603050405020304" charset="0"/>
            </a:endParaRPr>
          </a:p>
        </p:txBody>
      </p:sp>
      <p:sp>
        <p:nvSpPr>
          <p:cNvPr id="12" name="文本框 11"/>
          <p:cNvSpPr txBox="1"/>
          <p:nvPr/>
        </p:nvSpPr>
        <p:spPr>
          <a:xfrm>
            <a:off x="355600" y="4712335"/>
            <a:ext cx="10822305" cy="460375"/>
          </a:xfrm>
          <a:prstGeom prst="rect">
            <a:avLst/>
          </a:prstGeom>
          <a:noFill/>
        </p:spPr>
        <p:txBody>
          <a:bodyPr wrap="none" rtlCol="0" anchor="t">
            <a:spAutoFit/>
          </a:bodyPr>
          <a:p>
            <a:pPr algn="l"/>
            <a:r>
              <a:rPr lang="en-US" altLang="zh-CN" sz="2400">
                <a:latin typeface="Times New Roman" panose="02020603050405020304" charset="0"/>
                <a:cs typeface="Times New Roman" panose="02020603050405020304" charset="0"/>
                <a:sym typeface="+mn-ea"/>
              </a:rPr>
              <a:t>The limitation of SoundSpaces is: it cannot model non-target moving sounding objects.</a:t>
            </a:r>
            <a:endParaRPr lang="en-US" altLang="zh-CN" sz="2400">
              <a:latin typeface="Times New Roman" panose="02020603050405020304" charset="0"/>
              <a:cs typeface="Times New Roman" panose="0202060305040502030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76070" y="0"/>
            <a:ext cx="10515600" cy="662940"/>
          </a:xfrm>
        </p:spPr>
        <p:txBody>
          <a:bodyPr>
            <a:noAutofit/>
          </a:bodyPr>
          <a:p>
            <a:r>
              <a:rPr lang="en-US" altLang="zh-CN" sz="4000">
                <a:latin typeface="Times New Roman" panose="02020603050405020304" charset="0"/>
                <a:cs typeface="Times New Roman" panose="02020603050405020304" charset="0"/>
              </a:rPr>
              <a:t>Motivation</a:t>
            </a:r>
            <a:endParaRPr lang="en-US" altLang="zh-CN" sz="4000">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文本框 6"/>
          <p:cNvSpPr txBox="1"/>
          <p:nvPr userDrawn="1"/>
        </p:nvSpPr>
        <p:spPr>
          <a:xfrm>
            <a:off x="482600" y="4114800"/>
            <a:ext cx="11323955" cy="1939925"/>
          </a:xfrm>
          <a:prstGeom prst="rect">
            <a:avLst/>
          </a:prstGeom>
        </p:spPr>
        <p:txBody>
          <a:bodyPr wrap="square" rtlCol="0">
            <a:noAutofit/>
          </a:bodyPr>
          <a:p>
            <a:pPr algn="l">
              <a:buClrTx/>
              <a:buSzTx/>
              <a:buFontTx/>
              <a:buNone/>
            </a:pPr>
            <a:r>
              <a:rPr lang="en-US" altLang="zh-CN" sz="2400">
                <a:latin typeface="Times New Roman" panose="02020603050405020304" charset="0"/>
                <a:cs typeface="Times New Roman" panose="02020603050405020304" charset="0"/>
                <a:sym typeface="+mn-ea"/>
              </a:rPr>
              <a:t>non-target moving sounding objects:</a:t>
            </a:r>
            <a:endParaRPr lang="en-US" altLang="zh-CN" sz="2400">
              <a:latin typeface="Times New Roman" panose="02020603050405020304" charset="0"/>
              <a:cs typeface="Times New Roman" panose="02020603050405020304" charset="0"/>
              <a:sym typeface="+mn-ea"/>
            </a:endParaRPr>
          </a:p>
          <a:p>
            <a:pPr marL="342900" indent="-342900" algn="l">
              <a:buClrTx/>
              <a:buSzTx/>
              <a:buFont typeface="Arial" panose="020B0604020202020204" pitchFamily="34" charset="0"/>
              <a:buChar char="•"/>
            </a:pPr>
            <a:r>
              <a:rPr lang="en-US" altLang="zh-CN" sz="2400">
                <a:solidFill>
                  <a:schemeClr val="tx1"/>
                </a:solidFill>
                <a:latin typeface="Times New Roman" panose="02020603050405020304" charset="0"/>
                <a:cs typeface="Times New Roman" panose="02020603050405020304" charset="0"/>
              </a:rPr>
              <a:t>not deliberately embarrassing the robot: someone walking and chatting past the robot</a:t>
            </a:r>
            <a:endParaRPr lang="en-US" altLang="zh-CN" sz="2400" b="0" u="none">
              <a:latin typeface="Times New Roman" panose="02020603050405020304" charset="0"/>
              <a:cs typeface="Times New Roman" panose="02020603050405020304" charset="0"/>
            </a:endParaRPr>
          </a:p>
          <a:p>
            <a:pPr marL="342900" indent="-342900" algn="l">
              <a:buClrTx/>
              <a:buSzTx/>
              <a:buFont typeface="Arial" panose="020B0604020202020204" pitchFamily="34" charset="0"/>
              <a:buChar char="•"/>
            </a:pPr>
            <a:r>
              <a:rPr lang="en-US" altLang="zh-CN" sz="2400">
                <a:latin typeface="Times New Roman" panose="02020603050405020304" charset="0"/>
                <a:cs typeface="Times New Roman" panose="02020603050405020304" charset="0"/>
                <a:sym typeface="+mn-ea"/>
              </a:rPr>
              <a:t>deliber</a:t>
            </a:r>
            <a:r>
              <a:rPr lang="en-US" altLang="zh-CN" sz="2400">
                <a:solidFill>
                  <a:schemeClr val="tx1"/>
                </a:solidFill>
                <a:latin typeface="Times New Roman" panose="02020603050405020304" charset="0"/>
                <a:cs typeface="Times New Roman" panose="02020603050405020304" charset="0"/>
              </a:rPr>
              <a:t>ately embarrassing the robot: </a:t>
            </a:r>
            <a:r>
              <a:rPr lang="en-US" altLang="zh-CN" sz="2400">
                <a:latin typeface="Times New Roman" panose="02020603050405020304" charset="0"/>
                <a:cs typeface="Times New Roman" panose="02020603050405020304" charset="0"/>
                <a:sym typeface="+mn-ea"/>
              </a:rPr>
              <a:t>someone blocking the robot forwarding</a:t>
            </a:r>
            <a:endParaRPr lang="en-US" altLang="zh-CN" sz="2400">
              <a:solidFill>
                <a:schemeClr val="tx1"/>
              </a:solidFill>
              <a:latin typeface="Times New Roman" panose="02020603050405020304" charset="0"/>
              <a:cs typeface="Times New Roman" panose="02020603050405020304" charset="0"/>
            </a:endParaRPr>
          </a:p>
        </p:txBody>
      </p:sp>
      <p:sp>
        <p:nvSpPr>
          <p:cNvPr id="4" name="文本框 3"/>
          <p:cNvSpPr txBox="1"/>
          <p:nvPr userDrawn="1"/>
        </p:nvSpPr>
        <p:spPr>
          <a:xfrm>
            <a:off x="482600" y="1075691"/>
            <a:ext cx="10802938" cy="1071563"/>
          </a:xfrm>
          <a:prstGeom prst="rect">
            <a:avLst/>
          </a:prstGeom>
        </p:spPr>
        <p:txBody>
          <a:bodyPr wrap="square" rtlCol="0">
            <a:noAutofit/>
          </a:bodyPr>
          <a:p>
            <a:pPr algn="l">
              <a:buClrTx/>
              <a:buSzTx/>
              <a:buNone/>
            </a:pPr>
            <a:r>
              <a:rPr lang="en-US" altLang="zh-CN" sz="2400">
                <a:latin typeface="Times New Roman" panose="02020603050405020304" charset="0"/>
                <a:cs typeface="Times New Roman" panose="02020603050405020304" charset="0"/>
              </a:rPr>
              <a:t>Challenge 1: </a:t>
            </a:r>
            <a:endParaRPr lang="en-US" altLang="zh-CN" sz="2400">
              <a:latin typeface="Times New Roman" panose="02020603050405020304" charset="0"/>
              <a:cs typeface="Times New Roman" panose="02020603050405020304" charset="0"/>
            </a:endParaRPr>
          </a:p>
          <a:p>
            <a:pPr algn="l">
              <a:buClrTx/>
              <a:buSzTx/>
              <a:buNone/>
            </a:pPr>
            <a:r>
              <a:rPr lang="en-US" altLang="zh-CN" sz="2400">
                <a:latin typeface="Times New Roman" panose="02020603050405020304" charset="0"/>
                <a:cs typeface="Times New Roman" panose="02020603050405020304" charset="0"/>
              </a:rPr>
              <a:t>How to model non-target moving sounding objects in a simulator or reality?  There is no such setting that existed!</a:t>
            </a:r>
            <a:endParaRPr lang="en-US" altLang="zh-CN" sz="2400">
              <a:latin typeface="Times New Roman" panose="02020603050405020304" charset="0"/>
              <a:cs typeface="Times New Roman" panose="02020603050405020304" charset="0"/>
            </a:endParaRPr>
          </a:p>
        </p:txBody>
      </p:sp>
      <p:sp>
        <p:nvSpPr>
          <p:cNvPr id="13" name="文本框 12"/>
          <p:cNvSpPr txBox="1"/>
          <p:nvPr userDrawn="1"/>
        </p:nvSpPr>
        <p:spPr>
          <a:xfrm>
            <a:off x="482600" y="2560003"/>
            <a:ext cx="10802938" cy="1071563"/>
          </a:xfrm>
          <a:prstGeom prst="rect">
            <a:avLst/>
          </a:prstGeom>
        </p:spPr>
        <p:txBody>
          <a:bodyPr wrap="square" rtlCol="0">
            <a:noAutofit/>
          </a:bodyPr>
          <a:p>
            <a:r>
              <a:rPr lang="en-US" altLang="zh-CN" sz="2400">
                <a:latin typeface="Times New Roman" panose="02020603050405020304" charset="0"/>
                <a:cs typeface="Times New Roman" panose="02020603050405020304" charset="0"/>
              </a:rPr>
              <a:t>Challenge 2: </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Can an agent still find its way to the destination in an acoustically complex environment?  </a:t>
            </a:r>
            <a:endParaRPr lang="zh-CN" altLang="en-US" sz="24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54480" y="0"/>
            <a:ext cx="5821680" cy="884555"/>
          </a:xfrm>
        </p:spPr>
        <p:txBody>
          <a:bodyPr/>
          <a:p>
            <a:r>
              <a:rPr lang="en-US" altLang="zh-CN" sz="4000">
                <a:latin typeface="Times New Roman" panose="02020603050405020304" charset="0"/>
                <a:cs typeface="Times New Roman" panose="02020603050405020304" charset="0"/>
                <a:sym typeface="+mn-ea"/>
              </a:rPr>
              <a:t>Mathematical model</a:t>
            </a:r>
            <a:endParaRPr lang="en-US" altLang="zh-CN" sz="4000">
              <a:latin typeface="Times New Roman" panose="02020603050405020304" charset="0"/>
              <a:cs typeface="Times New Roman" panose="02020603050405020304" charset="0"/>
              <a:sym typeface="+mn-ea"/>
            </a:endParaRPr>
          </a:p>
        </p:txBody>
      </p:sp>
      <p:sp>
        <p:nvSpPr>
          <p:cNvPr id="4" name="文本占位符 3"/>
          <p:cNvSpPr>
            <a:spLocks noGrp="1"/>
          </p:cNvSpPr>
          <p:nvPr>
            <p:ph type="body" sz="half" idx="2"/>
          </p:nvPr>
        </p:nvSpPr>
        <p:spPr>
          <a:xfrm>
            <a:off x="208915" y="1417955"/>
            <a:ext cx="6567805" cy="4664075"/>
          </a:xfrm>
        </p:spPr>
        <p:txBody>
          <a:bodyPr>
            <a:noAutofit/>
          </a:bodyPr>
          <a:p>
            <a:pPr marL="285750" indent="-285750">
              <a:buFont typeface="Arial" panose="020B0604020202020204" pitchFamily="34" charset="0"/>
              <a:buChar char="•"/>
            </a:pPr>
            <a:r>
              <a:rPr lang="en-US" sz="2400" b="1">
                <a:latin typeface="Times New Roman" panose="02020603050405020304" charset="0"/>
                <a:cs typeface="Times New Roman" panose="02020603050405020304" charset="0"/>
              </a:rPr>
              <a:t>Worst case strategy</a:t>
            </a:r>
            <a:r>
              <a:rPr lang="en-US" sz="2400">
                <a:latin typeface="Times New Roman" panose="02020603050405020304" charset="0"/>
                <a:cs typeface="Times New Roman" panose="02020603050405020304" charset="0"/>
              </a:rPr>
              <a:t>: Regard non-target sounding objects as deliberately embarrassing the robot. We called them sound attackers.</a:t>
            </a:r>
            <a:endParaRPr lang="en-US" sz="2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b="1">
                <a:latin typeface="Times New Roman" panose="02020603050405020304" charset="0"/>
                <a:cs typeface="Times New Roman" panose="02020603050405020304" charset="0"/>
              </a:rPr>
              <a:t>Simplify</a:t>
            </a:r>
            <a:r>
              <a:rPr lang="en-US" sz="2400">
                <a:latin typeface="Times New Roman" panose="02020603050405020304" charset="0"/>
                <a:cs typeface="Times New Roman" panose="02020603050405020304" charset="0"/>
              </a:rPr>
              <a:t>: Only consider the simplest situation, one sound attacker.</a:t>
            </a:r>
            <a:endParaRPr lang="en-US" sz="2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b="1">
                <a:latin typeface="Times New Roman" panose="02020603050405020304" charset="0"/>
                <a:cs typeface="Times New Roman" panose="02020603050405020304" charset="0"/>
              </a:rPr>
              <a:t>Zero-sum game</a:t>
            </a:r>
            <a:r>
              <a:rPr lang="en-US" sz="2400">
                <a:latin typeface="Times New Roman" panose="02020603050405020304" charset="0"/>
                <a:cs typeface="Times New Roman" panose="02020603050405020304" charset="0"/>
              </a:rPr>
              <a:t>: One agent, one sound attacker.</a:t>
            </a:r>
            <a:endParaRPr lang="en-US" sz="2400">
              <a:latin typeface="Times New Roman" panose="02020603050405020304" charset="0"/>
              <a:cs typeface="Times New Roman" panose="02020603050405020304" charset="0"/>
            </a:endParaRPr>
          </a:p>
          <a:p>
            <a:pPr marL="285750" indent="-285750">
              <a:buFont typeface="Wingdings" panose="05000000000000000000" charset="0"/>
              <a:buChar char="ü"/>
            </a:pPr>
            <a:endParaRPr lang="en-US" altLang="en-US" sz="2000">
              <a:latin typeface="Times New Roman" panose="02020603050405020304" charset="0"/>
              <a:cs typeface="Times New Roman" panose="02020603050405020304" charset="0"/>
              <a:sym typeface="+mn-ea"/>
            </a:endParaRPr>
          </a:p>
        </p:txBody>
      </p:sp>
      <p:sp>
        <p:nvSpPr>
          <p:cNvPr id="5" name="灯片编号占位符 4"/>
          <p:cNvSpPr>
            <a:spLocks noGrp="1"/>
          </p:cNvSpPr>
          <p:nvPr>
            <p:ph type="sldNum" sz="quarter" idx="12"/>
          </p:nvPr>
        </p:nvSpPr>
        <p:spPr/>
        <p:txBody>
          <a:bodyPr/>
          <a:p>
            <a:fld id="{FABC47A4-756D-490B-A52F-7D9E2C9FC05F}" type="slidenum">
              <a:rPr lang="zh-CN" altLang="en-US" smtClean="0"/>
            </a:fld>
            <a:endParaRPr lang="zh-CN" altLang="en-US"/>
          </a:p>
        </p:txBody>
      </p:sp>
      <p:pic>
        <p:nvPicPr>
          <p:cNvPr id="8" name="图片 7" descr="upload_post_object_v2_463370940"/>
          <p:cNvPicPr>
            <a:picLocks noChangeAspect="1"/>
          </p:cNvPicPr>
          <p:nvPr/>
        </p:nvPicPr>
        <p:blipFill>
          <a:blip r:embed="rId1"/>
          <a:stretch>
            <a:fillRect/>
          </a:stretch>
        </p:blipFill>
        <p:spPr>
          <a:xfrm>
            <a:off x="6776085" y="1863997"/>
            <a:ext cx="5415643" cy="31296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
        <p:nvSpPr>
          <p:cNvPr id="4" name="文本框 3"/>
          <p:cNvSpPr txBox="1"/>
          <p:nvPr userDrawn="1"/>
        </p:nvSpPr>
        <p:spPr>
          <a:xfrm>
            <a:off x="1751965" y="0"/>
            <a:ext cx="9265285" cy="760095"/>
          </a:xfrm>
          <a:prstGeom prst="rect">
            <a:avLst/>
          </a:prstGeom>
        </p:spPr>
        <p:txBody>
          <a:bodyPr wrap="square" rtlCol="0">
            <a:noAutofit/>
          </a:bodyPr>
          <a:p>
            <a:r>
              <a:rPr lang="en-US" altLang="zh-CN" sz="4000" b="1">
                <a:latin typeface="Times New Roman" panose="02020603050405020304" charset="0"/>
                <a:cs typeface="Times New Roman" panose="02020603050405020304" charset="0"/>
                <a:sym typeface="+mn-ea"/>
              </a:rPr>
              <a:t>Neural network model</a:t>
            </a:r>
            <a:endParaRPr lang="zh-CN" altLang="en-US" sz="4000" b="1">
              <a:latin typeface="Times New Roman" panose="02020603050405020304" charset="0"/>
              <a:cs typeface="Times New Roman" panose="02020603050405020304" charset="0"/>
            </a:endParaRPr>
          </a:p>
        </p:txBody>
      </p:sp>
      <p:pic>
        <p:nvPicPr>
          <p:cNvPr id="5" name="图片 4" descr="upload_post_object_v2_713580123"/>
          <p:cNvPicPr>
            <a:picLocks noChangeAspect="1"/>
          </p:cNvPicPr>
          <p:nvPr/>
        </p:nvPicPr>
        <p:blipFill>
          <a:blip r:embed="rId1"/>
          <a:stretch>
            <a:fillRect/>
          </a:stretch>
        </p:blipFill>
        <p:spPr>
          <a:xfrm>
            <a:off x="885825" y="600075"/>
            <a:ext cx="10782300" cy="5095875"/>
          </a:xfrm>
          <a:prstGeom prst="rect">
            <a:avLst/>
          </a:prstGeom>
        </p:spPr>
      </p:pic>
      <mc:AlternateContent xmlns:mc="http://schemas.openxmlformats.org/markup-compatibility/2006">
        <mc:Choice xmlns:a14="http://schemas.microsoft.com/office/drawing/2010/main" Requires="a14">
          <p:sp>
            <p:nvSpPr>
              <p:cNvPr id="6" name="文本框 5"/>
              <p:cNvSpPr txBox="1"/>
              <p:nvPr userDrawn="1"/>
            </p:nvSpPr>
            <p:spPr>
              <a:xfrm>
                <a:off x="995680" y="5657850"/>
                <a:ext cx="10021570" cy="1200150"/>
              </a:xfrm>
              <a:prstGeom prst="rect">
                <a:avLst/>
              </a:prstGeom>
            </p:spPr>
            <p:txBody>
              <a:bodyPr wrap="square" rtlCol="0">
                <a:noAutofit/>
              </a:bodyPr>
              <a:p>
                <a:pPr algn="l"/>
                <a:r>
                  <a:rPr lang="en-US" altLang="zh-CN">
                    <a:latin typeface="Times New Roman" panose="02020603050405020304" charset="0"/>
                    <a:cs typeface="Times New Roman" panose="02020603050405020304" charset="0"/>
                    <a:sym typeface="+mn-ea"/>
                  </a:rPr>
                  <a:t>The agent and the sound attacker first encode observations and learn state representation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𝑠</m:t>
                        </m:r>
                      </m:e>
                      <m:sub>
                        <m:r>
                          <a:rPr lang="en-US" altLang="zh-CN" i="1">
                            <a:latin typeface="Cambria Math" panose="02040503050406030204" charset="0"/>
                            <a:cs typeface="Cambria Math" panose="02040503050406030204" charset="0"/>
                          </a:rPr>
                          <m:t>𝑡</m:t>
                        </m:r>
                      </m:sub>
                    </m:sSub>
                  </m:oMath>
                </a14:m>
                <a:r>
                  <a:rPr lang="en-US" altLang="zh-CN">
                    <a:latin typeface="Times New Roman" panose="02020603050405020304" charset="0"/>
                    <a:cs typeface="Times New Roman" panose="02020603050405020304" charset="0"/>
                    <a:sym typeface="+mn-ea"/>
                  </a:rPr>
                  <a:t> respectively. </a:t>
                </a:r>
                <a:endParaRPr lang="en-US" altLang="zh-CN">
                  <a:latin typeface="Times New Roman" panose="02020603050405020304" charset="0"/>
                  <a:cs typeface="Times New Roman" panose="02020603050405020304" charset="0"/>
                  <a:sym typeface="+mn-ea"/>
                </a:endParaRPr>
              </a:p>
              <a:p>
                <a:pPr algn="l"/>
                <a:r>
                  <a:rPr lang="en-US" altLang="zh-CN">
                    <a:latin typeface="Times New Roman" panose="02020603050405020304" charset="0"/>
                    <a:cs typeface="Times New Roman" panose="02020603050405020304" charset="0"/>
                    <a:sym typeface="+mn-ea"/>
                  </a:rPr>
                  <a:t>Then,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𝑠</m:t>
                        </m:r>
                      </m:e>
                      <m:sub>
                        <m:r>
                          <a:rPr lang="en-US" altLang="zh-CN" i="1">
                            <a:latin typeface="Cambria Math" panose="02040503050406030204" charset="0"/>
                            <a:cs typeface="Cambria Math" panose="02040503050406030204" charset="0"/>
                          </a:rPr>
                          <m:t>𝑡</m:t>
                        </m:r>
                      </m:sub>
                    </m:sSub>
                  </m:oMath>
                </a14:m>
                <a:r>
                  <a:rPr lang="en-US" altLang="zh-CN">
                    <a:latin typeface="Times New Roman" panose="02020603050405020304" charset="0"/>
                    <a:cs typeface="Times New Roman" panose="02020603050405020304" charset="0"/>
                    <a:sym typeface="+mn-ea"/>
                  </a:rPr>
                  <a:t> are fed to actor</a:t>
                </a:r>
                <a:r>
                  <a:rPr lang="zh-CN" altLang="en-US">
                    <a:latin typeface="Times New Roman" panose="02020603050405020304" charset="0"/>
                    <a:cs typeface="Times New Roman" panose="02020603050405020304" charset="0"/>
                    <a:sym typeface="+mn-ea"/>
                  </a:rPr>
                  <a:t>-</a:t>
                </a:r>
                <a:r>
                  <a:rPr lang="en-US" altLang="zh-CN">
                    <a:latin typeface="Times New Roman" panose="02020603050405020304" charset="0"/>
                    <a:cs typeface="Times New Roman" panose="02020603050405020304" charset="0"/>
                    <a:sym typeface="+mn-ea"/>
                  </a:rPr>
                  <a:t>critic networks, which predict the next action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ea typeface="MS Mincho" panose="02020609040205080304" charset="-128"/>
                            <a:cs typeface="Cambria Math" panose="02040503050406030204" charset="0"/>
                          </a:rPr>
                          <m:t>𝜔</m:t>
                        </m:r>
                      </m:sup>
                    </m:sSubSup>
                  </m:oMath>
                </a14:m>
                <a:r>
                  <a:rPr lang="en-US" altLang="zh-CN">
                    <a:latin typeface="Times New Roman" panose="02020603050405020304" charset="0"/>
                    <a:cs typeface="Times New Roman" panose="02020603050405020304" charset="0"/>
                    <a:sym typeface="+mn-ea"/>
                  </a:rPr>
                  <a:t> and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ea typeface="MS Mincho" panose="02020609040205080304" charset="-128"/>
                            <a:cs typeface="Cambria Math" panose="02040503050406030204" charset="0"/>
                          </a:rPr>
                          <m:t>𝜈</m:t>
                        </m:r>
                      </m:sup>
                    </m:sSubSup>
                  </m:oMath>
                </a14:m>
                <a:r>
                  <a:rPr lang="en-US" altLang="zh-CN">
                    <a:latin typeface="Times New Roman" panose="02020603050405020304" charset="0"/>
                    <a:cs typeface="Times New Roman" panose="02020603050405020304" charset="0"/>
                    <a:sym typeface="+mn-ea"/>
                  </a:rPr>
                  <a:t> . Both the agent and the sound attacker receive their rewards from the environment.The sum of their rewards is zero.</a:t>
                </a:r>
                <a:endParaRPr lang="zh-CN" altLang="en-US">
                  <a:latin typeface="Times New Roman" panose="02020603050405020304" charset="0"/>
                  <a:cs typeface="Times New Roman" panose="02020603050405020304" charset="0"/>
                </a:endParaRPr>
              </a:p>
            </p:txBody>
          </p:sp>
        </mc:Choice>
        <mc:Fallback>
          <p:sp>
            <p:nvSpPr>
              <p:cNvPr id="6" name="文本框 5"/>
              <p:cNvSpPr txBox="1">
                <a:spLocks noRot="1" noChangeAspect="1" noMove="1" noResize="1" noEditPoints="1" noAdjustHandles="1" noChangeArrowheads="1" noChangeShapeType="1" noTextEdit="1"/>
              </p:cNvSpPr>
              <p:nvPr userDrawn="1"/>
            </p:nvSpPr>
            <p:spPr>
              <a:xfrm>
                <a:off x="995680" y="5657850"/>
                <a:ext cx="10021570" cy="120015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userDrawn="1"/>
        </p:nvSpPr>
        <p:spPr>
          <a:xfrm>
            <a:off x="1766570" y="0"/>
            <a:ext cx="10425430" cy="77152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Experiment Setup</a:t>
            </a:r>
            <a:endParaRPr lang="en-US" altLang="zh-CN" sz="4000" b="1">
              <a:solidFill>
                <a:srgbClr val="000000"/>
              </a:solidFill>
              <a:latin typeface="Times New Roman" panose="02020603050405020304" charset="0"/>
              <a:cs typeface="Times New Roman" panose="02020603050405020304" charset="0"/>
            </a:endParaRPr>
          </a:p>
        </p:txBody>
      </p:sp>
      <p:sp>
        <p:nvSpPr>
          <p:cNvPr id="7" name="文本框 6"/>
          <p:cNvSpPr txBox="1"/>
          <p:nvPr/>
        </p:nvSpPr>
        <p:spPr>
          <a:xfrm>
            <a:off x="273050" y="771525"/>
            <a:ext cx="11596370" cy="2306955"/>
          </a:xfrm>
          <a:prstGeom prst="rect">
            <a:avLst/>
          </a:prstGeom>
          <a:noFill/>
        </p:spPr>
        <p:txBody>
          <a:bodyPr wrap="square" rtlCol="0" anchor="t">
            <a:spAutoFit/>
          </a:bodyPr>
          <a:p>
            <a:r>
              <a:rPr sz="2400" b="1">
                <a:latin typeface="Times New Roman" panose="02020603050405020304" charset="0"/>
                <a:cs typeface="Times New Roman" panose="02020603050405020304" charset="0"/>
              </a:rPr>
              <a:t>Baselines:</a:t>
            </a:r>
            <a:endParaRPr sz="2400" b="1">
              <a:latin typeface="Times New Roman" panose="02020603050405020304" charset="0"/>
              <a:cs typeface="Times New Roman" panose="02020603050405020304" charset="0"/>
            </a:endParaRPr>
          </a:p>
          <a:p>
            <a:pPr marL="342900" indent="-342900">
              <a:buFont typeface="Arial" panose="020B0604020202020204" pitchFamily="34" charset="0"/>
              <a:buChar char="•"/>
            </a:pPr>
            <a:r>
              <a:rPr sz="2400" b="1">
                <a:latin typeface="Times New Roman" panose="02020603050405020304" charset="0"/>
                <a:cs typeface="Times New Roman" panose="02020603050405020304" charset="0"/>
              </a:rPr>
              <a:t>Random</a:t>
            </a:r>
            <a:r>
              <a:rPr sz="2400">
                <a:latin typeface="Times New Roman" panose="02020603050405020304" charset="0"/>
                <a:cs typeface="Times New Roman" panose="02020603050405020304" charset="0"/>
              </a:rPr>
              <a:t>: A random policy that uniformly samples one of three actions. </a:t>
            </a:r>
            <a:endParaRPr sz="2400">
              <a:latin typeface="Times New Roman" panose="02020603050405020304" charset="0"/>
              <a:cs typeface="Times New Roman" panose="02020603050405020304" charset="0"/>
            </a:endParaRPr>
          </a:p>
          <a:p>
            <a:pPr marL="342900" indent="-342900">
              <a:buFont typeface="Arial" panose="020B0604020202020204" pitchFamily="34" charset="0"/>
              <a:buChar char="•"/>
            </a:pPr>
            <a:r>
              <a:rPr sz="2400" b="1">
                <a:latin typeface="Times New Roman" panose="02020603050405020304" charset="0"/>
                <a:cs typeface="Times New Roman" panose="02020603050405020304" charset="0"/>
              </a:rPr>
              <a:t>AVN</a:t>
            </a:r>
            <a:r>
              <a:rPr sz="2400" baseline="30000">
                <a:latin typeface="Times New Roman" panose="02020603050405020304" charset="0"/>
                <a:cs typeface="Times New Roman" panose="02020603050405020304" charset="0"/>
              </a:rPr>
              <a:t>[1]</a:t>
            </a:r>
            <a:r>
              <a:rPr sz="2400">
                <a:latin typeface="Times New Roman" panose="02020603050405020304" charset="0"/>
                <a:cs typeface="Times New Roman" panose="02020603050405020304" charset="0"/>
              </a:rPr>
              <a:t>: An audiovisual embodied navigation trained in an environment without sound intervention. </a:t>
            </a:r>
            <a:endParaRPr sz="2400">
              <a:latin typeface="Times New Roman" panose="02020603050405020304" charset="0"/>
              <a:cs typeface="Times New Roman" panose="02020603050405020304" charset="0"/>
            </a:endParaRPr>
          </a:p>
          <a:p>
            <a:pPr marL="342900" indent="-342900">
              <a:buFont typeface="Arial" panose="020B0604020202020204" pitchFamily="34" charset="0"/>
              <a:buChar char="•"/>
            </a:pPr>
            <a:r>
              <a:rPr sz="2400" b="1">
                <a:latin typeface="Times New Roman" panose="02020603050405020304" charset="0"/>
                <a:cs typeface="Times New Roman" panose="02020603050405020304" charset="0"/>
              </a:rPr>
              <a:t>SA-MDP</a:t>
            </a:r>
            <a:r>
              <a:rPr sz="2400" baseline="30000">
                <a:latin typeface="Times New Roman" panose="02020603050405020304" charset="0"/>
                <a:cs typeface="Times New Roman" panose="02020603050405020304" charset="0"/>
              </a:rPr>
              <a:t>[2]</a:t>
            </a:r>
            <a:r>
              <a:rPr sz="2400">
                <a:latin typeface="Times New Roman" panose="02020603050405020304" charset="0"/>
                <a:cs typeface="Times New Roman" panose="02020603050405020304" charset="0"/>
              </a:rPr>
              <a:t>: We adopt its idea but only intervene state of the sound input and do not process the visual information.</a:t>
            </a:r>
            <a:endParaRPr sz="2400">
              <a:latin typeface="Times New Roman" panose="02020603050405020304" charset="0"/>
              <a:cs typeface="Times New Roman" panose="02020603050405020304" charset="0"/>
            </a:endParaRPr>
          </a:p>
        </p:txBody>
      </p:sp>
      <p:sp>
        <p:nvSpPr>
          <p:cNvPr id="8" name="文本框 7"/>
          <p:cNvSpPr txBox="1"/>
          <p:nvPr/>
        </p:nvSpPr>
        <p:spPr>
          <a:xfrm>
            <a:off x="273050" y="6356350"/>
            <a:ext cx="9361805" cy="460375"/>
          </a:xfrm>
          <a:prstGeom prst="rect">
            <a:avLst/>
          </a:prstGeom>
          <a:noFill/>
        </p:spPr>
        <p:txBody>
          <a:bodyPr wrap="none" rtlCol="0" anchor="t">
            <a:spAutoFit/>
          </a:bodyPr>
          <a:p>
            <a:pPr algn="l"/>
            <a:r>
              <a:rPr lang="en-US" altLang="zh-CN" sz="1200">
                <a:solidFill>
                  <a:srgbClr val="7F7F7F"/>
                </a:solidFill>
                <a:latin typeface="Arial" panose="020B0604020202020204" pitchFamily="34" charset="0"/>
                <a:ea typeface="Arial" panose="020B0604020202020204" pitchFamily="34" charset="0"/>
                <a:cs typeface="Arial" panose="020B0604020202020204" pitchFamily="34" charset="0"/>
                <a:sym typeface="+mn-ea"/>
              </a:rPr>
              <a:t>[1] </a:t>
            </a:r>
            <a:r>
              <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sym typeface="+mn-ea"/>
              </a:rPr>
              <a:t>C. Chen*, U. Jain*, et al., SoundSpaces: Audio-Visual Navigation in 3D Environments, ECCV 2020</a:t>
            </a:r>
            <a:endPar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sym typeface="+mn-ea"/>
            </a:endParaRPr>
          </a:p>
          <a:p>
            <a:pPr algn="l">
              <a:buClrTx/>
              <a:buSzTx/>
              <a:buFontTx/>
            </a:pPr>
            <a:r>
              <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rPr>
              <a:t>[2]</a:t>
            </a:r>
            <a:r>
              <a:rPr lang="en-US" altLang="zh-CN" sz="1200">
                <a:solidFill>
                  <a:srgbClr val="7F7F7F"/>
                </a:solidFill>
                <a:latin typeface="Arial" panose="020B0604020202020204" pitchFamily="34" charset="0"/>
                <a:ea typeface="Arial" panose="020B0604020202020204" pitchFamily="34" charset="0"/>
                <a:cs typeface="Arial" panose="020B0604020202020204" pitchFamily="34" charset="0"/>
              </a:rPr>
              <a:t> </a:t>
            </a:r>
            <a:r>
              <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rPr>
              <a:t>H. </a:t>
            </a:r>
            <a:r>
              <a:rPr lang="en-US" altLang="zh-CN" sz="1200">
                <a:solidFill>
                  <a:srgbClr val="7F7F7F"/>
                </a:solidFill>
                <a:latin typeface="Arial" panose="020B0604020202020204" pitchFamily="34" charset="0"/>
                <a:ea typeface="Arial" panose="020B0604020202020204" pitchFamily="34" charset="0"/>
                <a:cs typeface="Arial" panose="020B0604020202020204" pitchFamily="34" charset="0"/>
              </a:rPr>
              <a:t>Zhang, H. Chen, et al., Robust deep reinforcement learning against adversarial perturbations on state observations, NeurIPS 2020</a:t>
            </a:r>
            <a:endParaRPr lang="en-US" altLang="zh-CN" sz="1200">
              <a:solidFill>
                <a:srgbClr val="7F7F7F"/>
              </a:solidFill>
              <a:latin typeface="Arial" panose="020B0604020202020204" pitchFamily="34" charset="0"/>
              <a:ea typeface="Arial" panose="020B0604020202020204" pitchFamily="34" charset="0"/>
              <a:cs typeface="Arial" panose="020B0604020202020204" pitchFamily="34" charset="0"/>
            </a:endParaRPr>
          </a:p>
        </p:txBody>
      </p:sp>
      <p:sp>
        <p:nvSpPr>
          <p:cNvPr id="12" name="文本框 11"/>
          <p:cNvSpPr txBox="1"/>
          <p:nvPr/>
        </p:nvSpPr>
        <p:spPr>
          <a:xfrm>
            <a:off x="273050" y="3519170"/>
            <a:ext cx="7800975" cy="2676525"/>
          </a:xfrm>
          <a:prstGeom prst="rect">
            <a:avLst/>
          </a:prstGeom>
          <a:noFill/>
        </p:spPr>
        <p:txBody>
          <a:bodyPr wrap="square" rtlCol="0">
            <a:spAutoFit/>
          </a:bodyPr>
          <a:p>
            <a:pPr indent="0">
              <a:buFont typeface="Arial" panose="020B0604020202020204" pitchFamily="34" charset="0"/>
              <a:buNone/>
            </a:pPr>
            <a:r>
              <a:rPr lang="en-US" altLang="zh-CN" sz="2400" b="1">
                <a:solidFill>
                  <a:srgbClr val="000000"/>
                </a:solidFill>
                <a:latin typeface="Times New Roman" panose="02020603050405020304" charset="0"/>
                <a:cs typeface="Times New Roman" panose="02020603050405020304" charset="0"/>
                <a:sym typeface="+mn-ea"/>
              </a:rPr>
              <a:t>Metrics :</a:t>
            </a:r>
            <a:endParaRPr lang="en-US" altLang="zh-CN" sz="2400" b="1">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SPL: </a:t>
            </a:r>
            <a:r>
              <a:rPr lang="en-US" altLang="zh-CN" sz="2400">
                <a:solidFill>
                  <a:srgbClr val="000000"/>
                </a:solidFill>
                <a:latin typeface="Times New Roman" panose="02020603050405020304" charset="0"/>
                <a:cs typeface="Times New Roman" panose="02020603050405020304" charset="0"/>
                <a:sym typeface="+mn-ea"/>
              </a:rPr>
              <a:t>Success weighted by Path Length</a:t>
            </a:r>
            <a:endParaRPr lang="en-US" altLang="zh-CN" sz="2400">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R</a:t>
            </a:r>
            <a:r>
              <a:rPr lang="en-US" altLang="zh-CN" sz="2400" b="1" baseline="-25000">
                <a:solidFill>
                  <a:srgbClr val="000000"/>
                </a:solidFill>
                <a:latin typeface="Times New Roman" panose="02020603050405020304" charset="0"/>
                <a:cs typeface="Times New Roman" panose="02020603050405020304" charset="0"/>
                <a:sym typeface="+mn-ea"/>
              </a:rPr>
              <a:t>mean</a:t>
            </a:r>
            <a:r>
              <a:rPr lang="en-US" altLang="zh-CN" sz="2400" b="1">
                <a:solidFill>
                  <a:srgbClr val="000000"/>
                </a:solidFill>
                <a:latin typeface="Times New Roman" panose="02020603050405020304" charset="0"/>
                <a:cs typeface="Times New Roman" panose="02020603050405020304" charset="0"/>
                <a:sym typeface="+mn-ea"/>
              </a:rPr>
              <a:t>:</a:t>
            </a:r>
            <a:r>
              <a:rPr lang="en-US" altLang="zh-CN" sz="2400">
                <a:solidFill>
                  <a:srgbClr val="000000"/>
                </a:solidFill>
                <a:latin typeface="Times New Roman" panose="02020603050405020304" charset="0"/>
                <a:cs typeface="Times New Roman" panose="02020603050405020304" charset="0"/>
                <a:sym typeface="+mn-ea"/>
              </a:rPr>
              <a:t> stands for average episode reward of agent</a:t>
            </a:r>
            <a:endParaRPr lang="en-US" altLang="zh-CN" sz="2400">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SSPL:</a:t>
            </a:r>
            <a:r>
              <a:rPr lang="en-US" altLang="zh-CN" sz="2400">
                <a:solidFill>
                  <a:srgbClr val="000000"/>
                </a:solidFill>
                <a:latin typeface="Times New Roman" panose="02020603050405020304" charset="0"/>
                <a:cs typeface="Times New Roman" panose="02020603050405020304" charset="0"/>
                <a:sym typeface="+mn-ea"/>
              </a:rPr>
              <a:t> Soft Success weighted by Path Length</a:t>
            </a:r>
            <a:endParaRPr lang="en-US" altLang="zh-CN" sz="2400">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SR:  </a:t>
            </a:r>
            <a:r>
              <a:rPr lang="en-US" altLang="zh-CN" sz="2400">
                <a:solidFill>
                  <a:srgbClr val="000000"/>
                </a:solidFill>
                <a:latin typeface="Times New Roman" panose="02020603050405020304" charset="0"/>
                <a:cs typeface="Times New Roman" panose="02020603050405020304" charset="0"/>
                <a:sym typeface="+mn-ea"/>
              </a:rPr>
              <a:t>Success Rate</a:t>
            </a:r>
            <a:endParaRPr lang="en-US" altLang="zh-CN" sz="2400">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DTG: </a:t>
            </a:r>
            <a:r>
              <a:rPr lang="en-US" altLang="zh-CN" sz="2400">
                <a:solidFill>
                  <a:srgbClr val="000000"/>
                </a:solidFill>
                <a:latin typeface="Times New Roman" panose="02020603050405020304" charset="0"/>
                <a:cs typeface="Times New Roman" panose="02020603050405020304" charset="0"/>
                <a:sym typeface="+mn-ea"/>
              </a:rPr>
              <a:t>average Distance To Goal</a:t>
            </a:r>
            <a:endParaRPr lang="en-US" altLang="zh-CN" sz="2400">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NDTG: </a:t>
            </a:r>
            <a:r>
              <a:rPr lang="en-US" altLang="zh-CN" sz="2400">
                <a:solidFill>
                  <a:srgbClr val="000000"/>
                </a:solidFill>
                <a:latin typeface="Times New Roman" panose="02020603050405020304" charset="0"/>
                <a:cs typeface="Times New Roman" panose="02020603050405020304" charset="0"/>
                <a:sym typeface="+mn-ea"/>
              </a:rPr>
              <a:t>Normalized average Distance To Goal</a:t>
            </a:r>
            <a:endParaRPr lang="en-US" altLang="zh-CN" sz="2400">
              <a:solidFill>
                <a:srgbClr val="000000"/>
              </a:solidFill>
              <a:latin typeface="Times New Roman" panose="02020603050405020304" charset="0"/>
              <a:cs typeface="Times New Roman" panose="0202060305040502030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userDrawn="1"/>
        </p:nvSpPr>
        <p:spPr>
          <a:xfrm>
            <a:off x="0" y="681355"/>
            <a:ext cx="12134850" cy="73596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Experiment Results</a:t>
            </a:r>
            <a:endParaRPr lang="en-US" altLang="zh-CN" sz="4000" b="1">
              <a:solidFill>
                <a:srgbClr val="000000"/>
              </a:solidFill>
              <a:latin typeface="Times New Roman" panose="02020603050405020304" charset="0"/>
              <a:cs typeface="Times New Roman" panose="02020603050405020304" charset="0"/>
            </a:endParaRPr>
          </a:p>
        </p:txBody>
      </p:sp>
      <p:sp>
        <p:nvSpPr>
          <p:cNvPr id="10" name="文本框 9"/>
          <p:cNvSpPr txBox="1"/>
          <p:nvPr/>
        </p:nvSpPr>
        <p:spPr>
          <a:xfrm>
            <a:off x="2564130" y="5712460"/>
            <a:ext cx="8623300" cy="460375"/>
          </a:xfrm>
          <a:prstGeom prst="rect">
            <a:avLst/>
          </a:prstGeom>
          <a:noFill/>
        </p:spPr>
        <p:txBody>
          <a:bodyPr wrap="square" rtlCol="0" anchor="t">
            <a:spAutoFit/>
          </a:bodyPr>
          <a:p>
            <a:r>
              <a:rPr lang="zh-CN" altLang="en-US" sz="2400">
                <a:solidFill>
                  <a:schemeClr val="tx1"/>
                </a:solidFill>
                <a:latin typeface="Times New Roman" panose="02020603050405020304" charset="0"/>
                <a:cs typeface="Times New Roman" panose="02020603050405020304" charset="0"/>
              </a:rPr>
              <a:t>Comparison of different</a:t>
            </a:r>
            <a:r>
              <a:rPr lang="en-US" altLang="zh-CN" sz="2400">
                <a:solidFill>
                  <a:schemeClr val="tx1"/>
                </a:solidFill>
                <a:latin typeface="Times New Roman" panose="02020603050405020304" charset="0"/>
                <a:cs typeface="Times New Roman" panose="02020603050405020304" charset="0"/>
              </a:rPr>
              <a:t> </a:t>
            </a:r>
            <a:r>
              <a:rPr lang="zh-CN" altLang="en-US" sz="2400">
                <a:solidFill>
                  <a:schemeClr val="tx1"/>
                </a:solidFill>
                <a:latin typeface="Times New Roman" panose="02020603050405020304" charset="0"/>
                <a:cs typeface="Times New Roman" panose="02020603050405020304" charset="0"/>
              </a:rPr>
              <a:t>models under</a:t>
            </a:r>
            <a:r>
              <a:rPr lang="en-US" altLang="zh-CN" sz="2400">
                <a:solidFill>
                  <a:schemeClr val="tx1"/>
                </a:solidFill>
                <a:latin typeface="Times New Roman" panose="02020603050405020304" charset="0"/>
                <a:cs typeface="Times New Roman" panose="02020603050405020304" charset="0"/>
              </a:rPr>
              <a:t> </a:t>
            </a:r>
            <a:r>
              <a:rPr lang="en-US" altLang="zh-CN" sz="2400">
                <a:solidFill>
                  <a:schemeClr val="tx1"/>
                </a:solidFill>
                <a:latin typeface="Times New Roman" panose="02020603050405020304" charset="0"/>
                <a:cs typeface="Times New Roman" panose="02020603050405020304" charset="0"/>
                <a:sym typeface="+mn-ea"/>
              </a:rPr>
              <a:t>SPL (↑)/R</a:t>
            </a:r>
            <a:r>
              <a:rPr lang="en-US" altLang="zh-CN" sz="2400" baseline="-25000">
                <a:solidFill>
                  <a:schemeClr val="tx1"/>
                </a:solidFill>
                <a:latin typeface="Times New Roman" panose="02020603050405020304" charset="0"/>
                <a:cs typeface="Times New Roman" panose="02020603050405020304" charset="0"/>
                <a:sym typeface="+mn-ea"/>
              </a:rPr>
              <a:t>mean</a:t>
            </a:r>
            <a:r>
              <a:rPr lang="en-US" altLang="zh-CN" sz="2400">
                <a:solidFill>
                  <a:schemeClr val="tx1"/>
                </a:solidFill>
                <a:latin typeface="Times New Roman" panose="02020603050405020304" charset="0"/>
                <a:cs typeface="Times New Roman" panose="02020603050405020304" charset="0"/>
                <a:sym typeface="+mn-ea"/>
              </a:rPr>
              <a:t> (↑) </a:t>
            </a:r>
            <a:r>
              <a:rPr lang="zh-CN" altLang="en-US" sz="2400">
                <a:solidFill>
                  <a:schemeClr val="tx1"/>
                </a:solidFill>
                <a:latin typeface="Times New Roman" panose="02020603050405020304" charset="0"/>
                <a:cs typeface="Times New Roman" panose="02020603050405020304" charset="0"/>
              </a:rPr>
              <a:t>metrics. </a:t>
            </a:r>
            <a:endParaRPr lang="zh-CN" altLang="en-US" sz="2400">
              <a:solidFill>
                <a:schemeClr val="tx1"/>
              </a:solidFill>
              <a:latin typeface="Times New Roman" panose="02020603050405020304" charset="0"/>
              <a:cs typeface="Times New Roman" panose="02020603050405020304" charset="0"/>
            </a:endParaRPr>
          </a:p>
        </p:txBody>
      </p:sp>
      <p:pic>
        <p:nvPicPr>
          <p:cNvPr id="22" name="图片 21"/>
          <p:cNvPicPr>
            <a:picLocks noChangeAspect="1"/>
          </p:cNvPicPr>
          <p:nvPr/>
        </p:nvPicPr>
        <p:blipFill>
          <a:blip r:embed="rId1"/>
          <a:stretch>
            <a:fillRect/>
          </a:stretch>
        </p:blipFill>
        <p:spPr>
          <a:xfrm>
            <a:off x="3843020" y="2193925"/>
            <a:ext cx="3866515" cy="1518285"/>
          </a:xfrm>
          <a:prstGeom prst="rect">
            <a:avLst/>
          </a:prstGeom>
        </p:spPr>
      </p:pic>
      <p:pic>
        <p:nvPicPr>
          <p:cNvPr id="5" name="图片 4"/>
          <p:cNvPicPr>
            <a:picLocks noChangeAspect="1"/>
          </p:cNvPicPr>
          <p:nvPr/>
        </p:nvPicPr>
        <p:blipFill>
          <a:blip r:embed="rId2"/>
          <a:stretch>
            <a:fillRect/>
          </a:stretch>
        </p:blipFill>
        <p:spPr>
          <a:xfrm>
            <a:off x="3843020" y="4098925"/>
            <a:ext cx="3843655" cy="1218565"/>
          </a:xfrm>
          <a:prstGeom prst="rect">
            <a:avLst/>
          </a:prstGeom>
        </p:spPr>
      </p:pic>
      <p:sp>
        <p:nvSpPr>
          <p:cNvPr id="2" name="文本框 1"/>
          <p:cNvSpPr txBox="1"/>
          <p:nvPr/>
        </p:nvSpPr>
        <p:spPr>
          <a:xfrm>
            <a:off x="2564130" y="3730625"/>
            <a:ext cx="6401435" cy="368300"/>
          </a:xfrm>
          <a:prstGeom prst="rect">
            <a:avLst/>
          </a:prstGeom>
          <a:noFill/>
        </p:spPr>
        <p:txBody>
          <a:bodyPr wrap="none" rtlCol="0" anchor="t">
            <a:spAutoFit/>
          </a:bodyPr>
          <a:p>
            <a:r>
              <a:rPr lang="en-US" altLang="zh-CN" b="1">
                <a:solidFill>
                  <a:srgbClr val="000000"/>
                </a:solidFill>
                <a:latin typeface="Times New Roman" panose="02020603050405020304" charset="0"/>
                <a:cs typeface="Times New Roman" panose="02020603050405020304" charset="0"/>
                <a:sym typeface="+mn-ea"/>
              </a:rPr>
              <a:t>Performance </a:t>
            </a:r>
            <a:r>
              <a:rPr lang="en-US" altLang="zh-CN" b="1">
                <a:solidFill>
                  <a:srgbClr val="000000"/>
                </a:solidFill>
                <a:latin typeface="Times New Roman" panose="02020603050405020304" charset="0"/>
                <a:cs typeface="Times New Roman" panose="02020603050405020304" charset="0"/>
                <a:sym typeface="+mn-ea"/>
              </a:rPr>
              <a:t>comparison of different models on Matterport3D. </a:t>
            </a:r>
            <a:endParaRPr lang="zh-CN" altLang="en-US"/>
          </a:p>
        </p:txBody>
      </p:sp>
      <p:sp>
        <p:nvSpPr>
          <p:cNvPr id="3" name="文本框 2"/>
          <p:cNvSpPr txBox="1"/>
          <p:nvPr/>
        </p:nvSpPr>
        <p:spPr>
          <a:xfrm>
            <a:off x="2564130" y="1825625"/>
            <a:ext cx="5753735" cy="368300"/>
          </a:xfrm>
          <a:prstGeom prst="rect">
            <a:avLst/>
          </a:prstGeom>
          <a:noFill/>
        </p:spPr>
        <p:txBody>
          <a:bodyPr wrap="none" rtlCol="0" anchor="t">
            <a:spAutoFit/>
          </a:bodyPr>
          <a:p>
            <a:r>
              <a:rPr lang="en-US" altLang="zh-CN" b="1">
                <a:solidFill>
                  <a:srgbClr val="000000"/>
                </a:solidFill>
                <a:latin typeface="Times New Roman" panose="02020603050405020304" charset="0"/>
                <a:cs typeface="Times New Roman" panose="02020603050405020304" charset="0"/>
                <a:sym typeface="+mn-ea"/>
              </a:rPr>
              <a:t>Performance </a:t>
            </a:r>
            <a:r>
              <a:rPr lang="en-US" altLang="zh-CN" b="1">
                <a:solidFill>
                  <a:srgbClr val="000000"/>
                </a:solidFill>
                <a:latin typeface="Times New Roman" panose="02020603050405020304" charset="0"/>
                <a:cs typeface="Times New Roman" panose="02020603050405020304" charset="0"/>
                <a:sym typeface="+mn-ea"/>
              </a:rPr>
              <a:t>comparison of different models on Replica. </a:t>
            </a:r>
            <a:endParaRPr lang="zh-CN" altLang="en-US"/>
          </a:p>
        </p:txBody>
      </p:sp>
      <p:sp>
        <p:nvSpPr>
          <p:cNvPr id="7" name="文本框 6"/>
          <p:cNvSpPr txBox="1"/>
          <p:nvPr/>
        </p:nvSpPr>
        <p:spPr>
          <a:xfrm>
            <a:off x="9170670" y="3402330"/>
            <a:ext cx="2847975" cy="829945"/>
          </a:xfrm>
          <a:prstGeom prst="rect">
            <a:avLst/>
          </a:prstGeom>
          <a:noFill/>
        </p:spPr>
        <p:txBody>
          <a:bodyPr wrap="none" rtlCol="0" anchor="t">
            <a:spAutoFit/>
          </a:bodyPr>
          <a:p>
            <a:pPr algn="l"/>
            <a:r>
              <a:rPr sz="2400">
                <a:latin typeface="Times New Roman" panose="02020603050405020304" charset="0"/>
                <a:cs typeface="Times New Roman" panose="02020603050405020304" charset="0"/>
                <a:sym typeface="+mn-ea"/>
              </a:rPr>
              <a:t>an acoustically </a:t>
            </a:r>
            <a:endParaRPr sz="2400">
              <a:latin typeface="Times New Roman" panose="02020603050405020304" charset="0"/>
              <a:cs typeface="Times New Roman" panose="02020603050405020304" charset="0"/>
              <a:sym typeface="+mn-ea"/>
            </a:endParaRPr>
          </a:p>
          <a:p>
            <a:pPr algn="l"/>
            <a:r>
              <a:rPr sz="2400">
                <a:latin typeface="Times New Roman" panose="02020603050405020304" charset="0"/>
                <a:cs typeface="Times New Roman" panose="02020603050405020304" charset="0"/>
                <a:sym typeface="+mn-ea"/>
              </a:rPr>
              <a:t>complex environment</a:t>
            </a:r>
            <a:endParaRPr sz="2400">
              <a:latin typeface="Times New Roman" panose="02020603050405020304" charset="0"/>
              <a:cs typeface="Times New Roman" panose="02020603050405020304" charset="0"/>
              <a:sym typeface="+mn-ea"/>
            </a:endParaRPr>
          </a:p>
        </p:txBody>
      </p:sp>
      <p:cxnSp>
        <p:nvCxnSpPr>
          <p:cNvPr id="11" name="肘形连接符 10"/>
          <p:cNvCxnSpPr>
            <a:endCxn id="7" idx="0"/>
          </p:cNvCxnSpPr>
          <p:nvPr/>
        </p:nvCxnSpPr>
        <p:spPr>
          <a:xfrm>
            <a:off x="7483475" y="2379345"/>
            <a:ext cx="3111500" cy="1022985"/>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endCxn id="7" idx="2"/>
          </p:cNvCxnSpPr>
          <p:nvPr/>
        </p:nvCxnSpPr>
        <p:spPr>
          <a:xfrm flipV="1">
            <a:off x="7515225" y="4232275"/>
            <a:ext cx="3079750" cy="247015"/>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userDrawn="1"/>
        </p:nvSpPr>
        <p:spPr>
          <a:xfrm>
            <a:off x="24765" y="373380"/>
            <a:ext cx="12134850" cy="157416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Navigation Trajectories </a:t>
            </a:r>
            <a:endParaRPr lang="en-US" altLang="zh-CN" sz="4000" b="1">
              <a:solidFill>
                <a:srgbClr val="000000"/>
              </a:solidFill>
              <a:latin typeface="Times New Roman" panose="02020603050405020304" charset="0"/>
              <a:cs typeface="Times New Roman" panose="02020603050405020304" charset="0"/>
            </a:endParaRPr>
          </a:p>
          <a:p>
            <a:pPr marL="285750" indent="-285750" algn="l">
              <a:buClrTx/>
              <a:buSzTx/>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AVN: can complete the task in a clean environment but fails in an acoustically complex environment.</a:t>
            </a:r>
            <a:endParaRPr lang="en-US" altLang="zh-CN" sz="2000">
              <a:latin typeface="Times New Roman" panose="02020603050405020304" charset="0"/>
              <a:cs typeface="Times New Roman" panose="02020603050405020304" charset="0"/>
              <a:sym typeface="+mn-ea"/>
            </a:endParaRPr>
          </a:p>
          <a:p>
            <a:pPr marL="285750" indent="-285750" algn="l">
              <a:buClrTx/>
              <a:buSzTx/>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SA-MDP: was unable to complete the job successfully in all two settings.</a:t>
            </a:r>
            <a:endParaRPr lang="en-US" altLang="zh-CN" sz="2000">
              <a:latin typeface="Times New Roman" panose="02020603050405020304" charset="0"/>
              <a:cs typeface="Times New Roman" panose="02020603050405020304" charset="0"/>
              <a:sym typeface="+mn-ea"/>
            </a:endParaRPr>
          </a:p>
          <a:p>
            <a:pPr marL="285750" indent="-285750" algn="l">
              <a:buClrTx/>
              <a:buSzTx/>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SAAVN (ours): reaches the goal most efficiently. </a:t>
            </a:r>
            <a:endParaRPr lang="en-US" altLang="zh-CN" sz="2000">
              <a:latin typeface="Times New Roman" panose="02020603050405020304" charset="0"/>
              <a:cs typeface="Times New Roman" panose="02020603050405020304" charset="0"/>
              <a:sym typeface="+mn-ea"/>
            </a:endParaRPr>
          </a:p>
        </p:txBody>
      </p:sp>
      <p:pic>
        <p:nvPicPr>
          <p:cNvPr id="3" name="图片 2" descr="trajv6-cropped"/>
          <p:cNvPicPr>
            <a:picLocks noChangeAspect="1"/>
          </p:cNvPicPr>
          <p:nvPr/>
        </p:nvPicPr>
        <p:blipFill>
          <a:blip r:embed="rId1"/>
          <a:stretch>
            <a:fillRect/>
          </a:stretch>
        </p:blipFill>
        <p:spPr>
          <a:xfrm>
            <a:off x="1466215" y="2104390"/>
            <a:ext cx="8098790" cy="44938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userDrawn="1"/>
        </p:nvSpPr>
        <p:spPr>
          <a:xfrm>
            <a:off x="28575" y="601980"/>
            <a:ext cx="12134850" cy="120840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Robustness </a:t>
            </a:r>
            <a:endParaRPr lang="en-US" altLang="zh-CN" sz="2000" b="1">
              <a:solidFill>
                <a:srgbClr val="000000"/>
              </a:solidFill>
              <a:latin typeface="Times New Roman" panose="02020603050405020304" charset="0"/>
              <a:cs typeface="Times New Roman" panose="02020603050405020304" charset="0"/>
            </a:endParaRPr>
          </a:p>
        </p:txBody>
      </p:sp>
      <p:pic>
        <p:nvPicPr>
          <p:cNvPr id="3" name="图片 2" descr="epsilonV1-cropped"/>
          <p:cNvPicPr>
            <a:picLocks noChangeAspect="1"/>
          </p:cNvPicPr>
          <p:nvPr/>
        </p:nvPicPr>
        <p:blipFill>
          <a:blip r:embed="rId1"/>
          <a:stretch>
            <a:fillRect/>
          </a:stretch>
        </p:blipFill>
        <p:spPr>
          <a:xfrm>
            <a:off x="1653540" y="1456690"/>
            <a:ext cx="8694420" cy="4556125"/>
          </a:xfrm>
          <a:prstGeom prst="rect">
            <a:avLst/>
          </a:prstGeom>
        </p:spPr>
      </p:pic>
      <p:sp>
        <p:nvSpPr>
          <p:cNvPr id="2" name="文本框 1"/>
          <p:cNvSpPr txBox="1"/>
          <p:nvPr/>
        </p:nvSpPr>
        <p:spPr>
          <a:xfrm>
            <a:off x="256540" y="6077585"/>
            <a:ext cx="11221720" cy="645160"/>
          </a:xfrm>
          <a:prstGeom prst="rect">
            <a:avLst/>
          </a:prstGeom>
          <a:noFill/>
        </p:spPr>
        <p:txBody>
          <a:bodyPr wrap="square" rtlCol="0" anchor="t">
            <a:spAutoFit/>
          </a:bodyPr>
          <a:p>
            <a:r>
              <a:t>Our method’s performance decreases more slowly, which fully demonstrates that our approach helps improve the robust performance of the algorithm.</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5082</Words>
  <Application>WPS 演示</Application>
  <PresentationFormat>宽屏</PresentationFormat>
  <Paragraphs>141</Paragraphs>
  <Slides>13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Arial</vt:lpstr>
      <vt:lpstr>宋体</vt:lpstr>
      <vt:lpstr>Wingdings</vt:lpstr>
      <vt:lpstr>Times New Roman</vt:lpstr>
      <vt:lpstr>Wingdings</vt:lpstr>
      <vt:lpstr>Cambria Math</vt:lpstr>
      <vt:lpstr>MS Mincho</vt:lpstr>
      <vt:lpstr>Arial Black</vt:lpstr>
      <vt:lpstr>微软雅黑</vt:lpstr>
      <vt:lpstr>Arial Unicode MS</vt:lpstr>
      <vt:lpstr>Calibri</vt:lpstr>
      <vt:lpstr>Office 主题​​</vt:lpstr>
      <vt:lpstr>Sound Adversarial Audio-Visual Navigation</vt:lpstr>
      <vt:lpstr>Motivation</vt:lpstr>
      <vt:lpstr>Motivation</vt:lpstr>
      <vt:lpstr>Mathematical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Sound Adversarial Audio-Visual Navigation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 Adversarial Audio-Visual Navigation</dc:title>
  <dc:creator/>
  <cp:lastModifiedBy>2017310769</cp:lastModifiedBy>
  <cp:revision>26</cp:revision>
  <dcterms:created xsi:type="dcterms:W3CDTF">2022-02-24T13:14:00Z</dcterms:created>
  <dcterms:modified xsi:type="dcterms:W3CDTF">2022-02-24T17:35:31Z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29B0FEF448B746C29E9397FC36BD7D81</vt:lpwstr>
  </property>
</Properties>
</file>